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83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86575" cy="100171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F32"/>
    <a:srgbClr val="006666"/>
    <a:srgbClr val="009999"/>
    <a:srgbClr val="43BDA7"/>
    <a:srgbClr val="00D7D2"/>
    <a:srgbClr val="99CCFF"/>
    <a:srgbClr val="44A3C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3433" autoAdjust="0"/>
  </p:normalViewPr>
  <p:slideViewPr>
    <p:cSldViewPr snapToGrid="0">
      <p:cViewPr varScale="1">
        <p:scale>
          <a:sx n="49" d="100"/>
          <a:sy n="49" d="100"/>
        </p:scale>
        <p:origin x="12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933" cy="501417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0034" y="1"/>
            <a:ext cx="2984933" cy="501417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>
              <a:defRPr sz="1200"/>
            </a:lvl1pPr>
          </a:lstStyle>
          <a:p>
            <a:fld id="{F1D98E0E-EBC5-41A8-99D4-D0B9D88D29B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5708"/>
            <a:ext cx="2984933" cy="501417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0034" y="9515708"/>
            <a:ext cx="2984933" cy="501417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CB9046FF-BC56-4FFF-B4BA-0DA4E9792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424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182" cy="502596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0802" y="0"/>
            <a:ext cx="2984182" cy="502596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>
              <a:defRPr sz="1200"/>
            </a:lvl1pPr>
          </a:lstStyle>
          <a:p>
            <a:fld id="{42A63AA2-48E3-4222-9652-3026634E97CC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5325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8" tIns="46209" rIns="92418" bIns="4620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vert="horz" lIns="92418" tIns="46209" rIns="92418" bIns="4620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514531"/>
            <a:ext cx="2984182" cy="502595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0802" y="9514531"/>
            <a:ext cx="2984182" cy="502595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9386E4CE-1811-4929-BD11-343892D92E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83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046" indent="-231046">
              <a:buAutoNum type="arabicParenR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58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01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61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294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360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378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2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6E4CE-1811-4929-BD11-343892D92E8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62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07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19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82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1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1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65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89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8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32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32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35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5EF6-2492-453A-A5D3-982BE22077E8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39CF-2FB0-457F-9E57-AE55BB296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48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94035" y="617479"/>
            <a:ext cx="6148379" cy="2573868"/>
          </a:xfrm>
        </p:spPr>
        <p:txBody>
          <a:bodyPr anchor="t">
            <a:normAutofit fontScale="90000"/>
          </a:bodyPr>
          <a:lstStyle/>
          <a:p>
            <a:pPr algn="l"/>
            <a:r>
              <a:rPr lang="de-DE" sz="4000" b="1" u="sng" dirty="0" smtClean="0">
                <a:solidFill>
                  <a:schemeClr val="bg1"/>
                </a:solidFill>
                <a:latin typeface="DGB" panose="020B0406020204020204" pitchFamily="34" charset="0"/>
              </a:rPr>
              <a:t/>
            </a:r>
            <a:br>
              <a:rPr lang="de-DE" sz="4000" b="1" u="sng" dirty="0" smtClean="0">
                <a:solidFill>
                  <a:schemeClr val="bg1"/>
                </a:solidFill>
                <a:latin typeface="DGB" panose="020B0406020204020204" pitchFamily="34" charset="0"/>
              </a:rPr>
            </a:br>
            <a:r>
              <a:rPr lang="de-DE" sz="4000" b="1" u="sng" dirty="0">
                <a:solidFill>
                  <a:schemeClr val="bg1"/>
                </a:solidFill>
                <a:latin typeface="DGB" panose="020B0406020204020204" pitchFamily="34" charset="0"/>
              </a:rPr>
              <a:t/>
            </a:r>
            <a:br>
              <a:rPr lang="de-DE" sz="4000" b="1" u="sng" dirty="0">
                <a:solidFill>
                  <a:schemeClr val="bg1"/>
                </a:solidFill>
                <a:latin typeface="DGB" panose="020B0406020204020204" pitchFamily="34" charset="0"/>
              </a:rPr>
            </a:br>
            <a:r>
              <a:rPr lang="de-DE" sz="3100" b="1" u="sng" dirty="0" smtClean="0">
                <a:latin typeface="DGB" panose="020B0406020204020204" pitchFamily="34" charset="0"/>
              </a:rPr>
              <a:t/>
            </a:r>
            <a:br>
              <a:rPr lang="de-DE" sz="3100" b="1" u="sng" dirty="0" smtClean="0">
                <a:latin typeface="DGB" panose="020B0406020204020204" pitchFamily="34" charset="0"/>
              </a:rPr>
            </a:br>
            <a:r>
              <a:rPr lang="de-DE" sz="2800" b="1" u="sng" dirty="0">
                <a:latin typeface="DGB" panose="020B0406020204020204" pitchFamily="34" charset="0"/>
              </a:rPr>
              <a:t/>
            </a:r>
            <a:br>
              <a:rPr lang="de-DE" sz="2800" b="1" u="sng" dirty="0">
                <a:latin typeface="DGB" panose="020B0406020204020204" pitchFamily="34" charset="0"/>
              </a:rPr>
            </a:br>
            <a:r>
              <a:rPr lang="de-DE" sz="2800" b="1" u="sng" dirty="0" smtClean="0">
                <a:solidFill>
                  <a:schemeClr val="bg1"/>
                </a:solidFill>
                <a:latin typeface="DGB" panose="020B0406020204020204" pitchFamily="34" charset="0"/>
              </a:rPr>
              <a:t/>
            </a:r>
            <a:br>
              <a:rPr lang="de-DE" sz="2800" b="1" u="sng" dirty="0" smtClean="0">
                <a:solidFill>
                  <a:schemeClr val="bg1"/>
                </a:solidFill>
                <a:latin typeface="DGB" panose="020B0406020204020204" pitchFamily="34" charset="0"/>
              </a:rPr>
            </a:br>
            <a:r>
              <a:rPr lang="de-DE" sz="2800" b="1" dirty="0" smtClean="0">
                <a:solidFill>
                  <a:schemeClr val="bg1"/>
                </a:solidFill>
                <a:latin typeface="DGB" panose="020B0406020204020204" pitchFamily="34" charset="0"/>
              </a:rPr>
              <a:t/>
            </a:r>
            <a:br>
              <a:rPr lang="de-DE" sz="2800" b="1" dirty="0" smtClean="0">
                <a:solidFill>
                  <a:schemeClr val="bg1"/>
                </a:solidFill>
                <a:latin typeface="DGB" panose="020B0406020204020204" pitchFamily="34" charset="0"/>
              </a:rPr>
            </a:br>
            <a:r>
              <a:rPr lang="de-DE" sz="2800" b="1" dirty="0" smtClean="0">
                <a:solidFill>
                  <a:schemeClr val="bg1"/>
                </a:solidFill>
                <a:latin typeface="DGB" panose="020B0406020204020204" pitchFamily="34" charset="0"/>
              </a:rPr>
              <a:t/>
            </a:r>
            <a:br>
              <a:rPr lang="de-DE" sz="2800" b="1" dirty="0" smtClean="0">
                <a:solidFill>
                  <a:schemeClr val="bg1"/>
                </a:solidFill>
                <a:latin typeface="DGB" panose="020B0406020204020204" pitchFamily="34" charset="0"/>
              </a:rPr>
            </a:br>
            <a:r>
              <a:rPr lang="de-DE" sz="4900" b="1" dirty="0" smtClean="0">
                <a:latin typeface="DGB" panose="020B0406020204020204" pitchFamily="34" charset="0"/>
              </a:rPr>
              <a:t>Tarifbindung &amp; Vergabe </a:t>
            </a:r>
            <a:br>
              <a:rPr lang="de-DE" sz="4900" b="1" dirty="0" smtClean="0">
                <a:latin typeface="DGB" panose="020B0406020204020204" pitchFamily="34" charset="0"/>
              </a:rPr>
            </a:br>
            <a:r>
              <a:rPr lang="de-DE" sz="4900" b="1" dirty="0" smtClean="0">
                <a:latin typeface="DGB" panose="020B0406020204020204" pitchFamily="34" charset="0"/>
              </a:rPr>
              <a:t>in Karlsruhe</a:t>
            </a:r>
            <a:br>
              <a:rPr lang="de-DE" sz="4900" b="1" dirty="0" smtClean="0">
                <a:latin typeface="DGB" panose="020B0406020204020204" pitchFamily="34" charset="0"/>
              </a:rPr>
            </a:br>
            <a:endParaRPr lang="de-DE" sz="4900" b="1" dirty="0">
              <a:latin typeface="DGB" panose="020B04060202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123403" y="659225"/>
            <a:ext cx="1019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DGB" panose="020B0406020204020204" pitchFamily="34" charset="0"/>
              </a:rPr>
              <a:t>Karlsruhe</a:t>
            </a:r>
            <a:endParaRPr lang="de-DE" sz="1600" b="1" dirty="0">
              <a:latin typeface="DGB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DGB" panose="020B0406020204020204" pitchFamily="34" charset="0"/>
              </a:rPr>
              <a:t>Tarifbindung und Vergabe Stadt Karlsruhe</a:t>
            </a:r>
            <a:endParaRPr lang="de-DE" b="1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269067" y="2439844"/>
            <a:ext cx="45550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Rahmenbedingungen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Was war notwendig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Antrag im Stadtrat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Ausblick wie weiter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560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DGB" panose="020B0406020204020204" pitchFamily="34" charset="0"/>
              </a:rPr>
              <a:t>Tarifbindung und Vergabe Stadt Karlsruhe</a:t>
            </a:r>
            <a:endParaRPr lang="de-DE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650" y="1504422"/>
            <a:ext cx="80581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Rahmenbedingungen:</a:t>
            </a:r>
            <a:endParaRPr lang="de-DE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Landestariftreue und Mindestlohngesetz BW. Beschränkt auf Bauleistungen, Dienstleistungen, kein Vergabemindestlohn, hoher Schwellenwert, Evaluierung Gesetz wirkt kaum, fast keine Kontrollen…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OB Frank </a:t>
            </a:r>
            <a:r>
              <a:rPr lang="de-DE" sz="2000" dirty="0" err="1" smtClean="0"/>
              <a:t>Mentrup</a:t>
            </a:r>
            <a:r>
              <a:rPr lang="de-DE" sz="2000" dirty="0" smtClean="0"/>
              <a:t> SPD, </a:t>
            </a:r>
            <a:r>
              <a:rPr lang="de-DE" sz="2000" dirty="0"/>
              <a:t>a</a:t>
            </a:r>
            <a:r>
              <a:rPr lang="de-DE" sz="2000" dirty="0" smtClean="0"/>
              <a:t>ufgeschlossene Verwaltung und Gemeinderatsfraktionen ( Grüne/SPD/Linke/KAL)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Ehrenamtlicher DGB Vorsitzender ist Personalrat der Stadt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DGB Paper „ Innovative Arbeitswelt“ Wirtschafts- &amp; Strukturpolitik KA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DGB KA gut vernetzt n KA (OB/GR/</a:t>
            </a:r>
            <a:r>
              <a:rPr lang="de-DE" sz="2000" dirty="0" err="1" smtClean="0"/>
              <a:t>WiFö</a:t>
            </a:r>
            <a:r>
              <a:rPr lang="de-DE" sz="2000" dirty="0" smtClean="0"/>
              <a:t>/Wirtschaftsdezernat KA/Technologieregion, IHK/HWK, etc.)</a:t>
            </a:r>
          </a:p>
          <a:p>
            <a:pPr lvl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8775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DGB" panose="020B0406020204020204" pitchFamily="34" charset="0"/>
              </a:rPr>
              <a:t>Tarifbindung und Vergabe Stadt Karlsruhe</a:t>
            </a:r>
            <a:endParaRPr lang="de-DE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650" y="1690689"/>
            <a:ext cx="709295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Was war notwendig: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Ausdauer, Beharrlichkeit, langer Atem, Überzeugungsarbeit, Überzeugungsarbeit, Überzeugungsarbeit</a:t>
            </a:r>
          </a:p>
          <a:p>
            <a:pPr lvl="2"/>
            <a:endParaRPr lang="de-DE" sz="2000" dirty="0" smtClean="0"/>
          </a:p>
          <a:p>
            <a:pPr lvl="2"/>
            <a:r>
              <a:rPr lang="de-DE" sz="2000" dirty="0" smtClean="0"/>
              <a:t>Begonnen hat eigentlich alles mit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2014 Vorstellung DGB Paper „Innovative Arbeitswelt“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2015 -2016 Schwerpunktziel: Kontakte und Vertrauensbasis zur Stadtverwaltung und </a:t>
            </a:r>
            <a:r>
              <a:rPr lang="de-DE" sz="2000" dirty="0"/>
              <a:t>E</a:t>
            </a:r>
            <a:r>
              <a:rPr lang="de-DE" sz="2000" dirty="0" smtClean="0"/>
              <a:t>ntscheider*innen ausbauen.  DGB ist kompetenter vertrauenswürdiger Ansprechpartner.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Unsere Themen erfolgreich platziert (Technologieregion, Stadt, Gemeinderat, AA, Kammern, Wirtschaftsdezernat….)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Seit 2017 Schwerpunkt </a:t>
            </a:r>
            <a:r>
              <a:rPr lang="de-DE" sz="2000" b="1" u="sng" dirty="0" smtClean="0"/>
              <a:t>„Gute </a:t>
            </a:r>
            <a:r>
              <a:rPr lang="de-DE" sz="2000" b="1" u="sng" dirty="0"/>
              <a:t>Arbeit &amp; öffentliche Vergabe“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570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DGB" panose="020B0406020204020204" pitchFamily="34" charset="0"/>
              </a:rPr>
              <a:t>Tarifbindung und Vergabe Stadt Karlsruhe</a:t>
            </a:r>
            <a:endParaRPr lang="de-DE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649" y="1690689"/>
            <a:ext cx="77533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Thema setzen: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b="1" u="sng" dirty="0" smtClean="0"/>
              <a:t>Kontinuierlich</a:t>
            </a:r>
            <a:r>
              <a:rPr lang="de-DE" sz="2000" dirty="0" smtClean="0"/>
              <a:t> bei allen Gesprächen und Anlässen mit OB, Gemeinderat, Stadtverwaltung, Verbänden, Stadtgesellschaft, Kammern,  Medien etc.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2017-2019 öffentliche Aktionen zu Guter Arbeit &amp; Tarifbindung (</a:t>
            </a:r>
            <a:r>
              <a:rPr lang="de-DE" sz="2000" dirty="0" err="1" smtClean="0"/>
              <a:t>Primark</a:t>
            </a:r>
            <a:r>
              <a:rPr lang="de-DE" sz="2000" dirty="0" smtClean="0"/>
              <a:t>, Einzelhandel, Bau….)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2018 Vorstellung DGB Paper „ Gute Arbeit &amp; öffentliche Aufträge“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2019 Neujahrsempfang DGB KA zum Thema Tarifbindung&amp; Vergabe</a:t>
            </a:r>
          </a:p>
          <a:p>
            <a:pPr lvl="1"/>
            <a:r>
              <a:rPr lang="de-DE" sz="1600" dirty="0" smtClean="0"/>
              <a:t>(Kommunalwahljahr/ alle Fraktionen/Dezernenten/RP/…MdL/MdB anwesend)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Austausch mit Mitte/Links Mehrheit zu Verzicht auf Leiharbeit, </a:t>
            </a:r>
            <a:r>
              <a:rPr lang="de-DE" sz="2000" dirty="0" err="1" smtClean="0"/>
              <a:t>Equal</a:t>
            </a:r>
            <a:r>
              <a:rPr lang="de-DE" sz="2000" dirty="0" smtClean="0"/>
              <a:t> Pay, Abschaffung Sachgrundlose Befristung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dirty="0" smtClean="0"/>
              <a:t>2019-2021 </a:t>
            </a:r>
            <a:r>
              <a:rPr lang="de-DE" sz="2000" dirty="0"/>
              <a:t>K</a:t>
            </a:r>
            <a:r>
              <a:rPr lang="de-DE" sz="2000" dirty="0" smtClean="0"/>
              <a:t>onzentration auf tariftreue Ausschreibungen Stadt KA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841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DGB" panose="020B0406020204020204" pitchFamily="34" charset="0"/>
              </a:rPr>
              <a:t>Tarifbindung und Vergabe Stadt Karlsruhe</a:t>
            </a:r>
            <a:endParaRPr lang="de-DE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650" y="1690689"/>
            <a:ext cx="7886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Tariftreue Ausschreibung: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Gespräch Stadt KA (OB, Stadtverwaltung, DGB KA, IG BAU, DGB-Bezirk)</a:t>
            </a:r>
          </a:p>
          <a:p>
            <a:pPr lvl="1"/>
            <a:r>
              <a:rPr lang="de-DE" sz="2000" dirty="0" smtClean="0"/>
              <a:t>Erörterung Möglichkeiten in BW der Tariftreuen Ausschreibung</a:t>
            </a:r>
          </a:p>
          <a:p>
            <a:pPr lvl="1"/>
            <a:r>
              <a:rPr lang="de-DE" sz="2000" dirty="0" smtClean="0"/>
              <a:t>(Praxiserfahrung der IG BAU sehr nützlich. Ansage OB „wenn das rechtssicher möglich ist, sollten wir das tun)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2019 Workshop I zu rechtlichen Möglichkeiten in BW Vergabestelle/juristischer Dienst/ DGB/IGBAU/ Prof </a:t>
            </a:r>
            <a:r>
              <a:rPr lang="de-DE" sz="2000" dirty="0"/>
              <a:t>D</a:t>
            </a:r>
            <a:r>
              <a:rPr lang="de-DE" sz="2000" dirty="0" smtClean="0"/>
              <a:t>r. Florian Rödl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2019 Workshop II mit GR-Mitgliedern. Übereinkunft mit Grünen/SPD/Linke/KAL interfraktioneller Antrag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Formulierung Antrag in enger Abstimmung mit DGB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rgbClr val="EE3F32"/>
                </a:solidFill>
              </a:rPr>
              <a:t>2020 </a:t>
            </a:r>
            <a:r>
              <a:rPr lang="de-DE" sz="2000" dirty="0">
                <a:solidFill>
                  <a:srgbClr val="EE3F32"/>
                </a:solidFill>
              </a:rPr>
              <a:t>G</a:t>
            </a:r>
            <a:r>
              <a:rPr lang="de-DE" sz="2000" dirty="0" smtClean="0">
                <a:solidFill>
                  <a:srgbClr val="EE3F32"/>
                </a:solidFill>
              </a:rPr>
              <a:t>espräche wegen Antragsformulierung mit Antragssteller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rgbClr val="EE3F32"/>
                </a:solidFill>
              </a:rPr>
              <a:t>2020 heftige Diskussionen im Gemeinderat und Ältestenrat der Stadt, Bedenken juristischer Dienst Stadt 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0097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DGB" panose="020B0406020204020204" pitchFamily="34" charset="0"/>
              </a:rPr>
              <a:t>Tarifbindung und Vergabe Stadt Karlsruhe</a:t>
            </a:r>
            <a:endParaRPr lang="de-DE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651" y="1690689"/>
            <a:ext cx="78866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Die </a:t>
            </a:r>
            <a:r>
              <a:rPr lang="de-DE" sz="2000" dirty="0"/>
              <a:t>Stadtverwaltung </a:t>
            </a:r>
            <a:r>
              <a:rPr lang="de-DE" sz="2000" u="sng" dirty="0"/>
              <a:t>nimmt künftig bei jeder Vergabe von Dienstleistungen die Anwendung von Tarifverträgen und die Tariftreue </a:t>
            </a:r>
            <a:r>
              <a:rPr lang="de-DE" sz="2000" dirty="0"/>
              <a:t>der ausführenden Unternehmen und beteiligter Nachunternehmen </a:t>
            </a:r>
            <a:r>
              <a:rPr lang="de-DE" sz="2000" u="sng" dirty="0"/>
              <a:t>als Ausführungskriterium </a:t>
            </a:r>
            <a:r>
              <a:rPr lang="de-DE" sz="2000" dirty="0"/>
              <a:t>(§128 Abs. 2 Gesetz gegen Wettbewerbsbeschränkungen) </a:t>
            </a:r>
            <a:r>
              <a:rPr lang="de-DE" sz="2000" u="sng" dirty="0"/>
              <a:t>auf.</a:t>
            </a:r>
          </a:p>
          <a:p>
            <a:r>
              <a:rPr lang="de-DE" sz="2000" dirty="0"/>
              <a:t>2. Die </a:t>
            </a:r>
            <a:r>
              <a:rPr lang="de-DE" sz="2000" u="sng" dirty="0"/>
              <a:t>Verwaltung berichtet </a:t>
            </a:r>
            <a:r>
              <a:rPr lang="de-DE" sz="2000" dirty="0"/>
              <a:t>gegenüber </a:t>
            </a:r>
            <a:r>
              <a:rPr lang="de-DE" sz="2000" u="sng" dirty="0"/>
              <a:t>dem Gemeinderat </a:t>
            </a:r>
            <a:r>
              <a:rPr lang="de-DE" sz="2000" dirty="0"/>
              <a:t>jährlich über die Anwendung der Tariftreue als Kriterium bei Vergaben. </a:t>
            </a:r>
            <a:r>
              <a:rPr lang="de-DE" sz="2000" u="sng" dirty="0"/>
              <a:t>Wird die Tariftreue bei einzelnen Vergaben nicht angewendet, ist dies dem Gemeinderat gegenüber zu begründen.</a:t>
            </a:r>
          </a:p>
          <a:p>
            <a:r>
              <a:rPr lang="de-DE" sz="2000" dirty="0"/>
              <a:t>3. Die Einhaltung der Tariftreue durch die Unternehmen wird stichprobenartig überprüft.</a:t>
            </a:r>
          </a:p>
          <a:p>
            <a:r>
              <a:rPr lang="de-DE" sz="2000" dirty="0"/>
              <a:t>4. Die Stadt Karlsruhe setzt sich beim Land Baden-Württemberg für eine Novellierung des Landestariftreue- und Mindestlohngesetz (LTMG) ein, sodass die Tariftreuepflicht auf weitere Branchen ausgeweitet wird.</a:t>
            </a:r>
          </a:p>
        </p:txBody>
      </p:sp>
    </p:spTree>
    <p:extLst>
      <p:ext uri="{BB962C8B-B14F-4D97-AF65-F5344CB8AC3E}">
        <p14:creationId xmlns:p14="http://schemas.microsoft.com/office/powerpoint/2010/main" val="38522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" y="39305"/>
            <a:ext cx="9140830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DGB" panose="020B0406020204020204" pitchFamily="34" charset="0"/>
              </a:rPr>
              <a:t>Tarifbindung und Vergabe Stadt Karlsruhe</a:t>
            </a:r>
            <a:endParaRPr lang="de-DE" dirty="0">
              <a:latin typeface="DGB" panose="020B04060202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650" y="1489041"/>
            <a:ext cx="788669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Wie weiter: </a:t>
            </a:r>
            <a:endParaRPr lang="de-DE" sz="2800" dirty="0"/>
          </a:p>
          <a:p>
            <a:r>
              <a:rPr lang="de-DE" sz="2000" b="1" u="sng" dirty="0" smtClean="0"/>
              <a:t>Karlsruhe:</a:t>
            </a:r>
            <a:r>
              <a:rPr lang="de-DE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Weiterhin enge vertrauensvolle Zusammenarbeit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Projekt Umsetzung tariftreuen Ausschreibung im Bereich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Mittagsverpflegung </a:t>
            </a:r>
            <a:r>
              <a:rPr lang="de-DE" sz="2000" dirty="0"/>
              <a:t>an </a:t>
            </a:r>
            <a:r>
              <a:rPr lang="de-DE" sz="2000" dirty="0" smtClean="0"/>
              <a:t>Schulen, Umzugsdienstleistungen</a:t>
            </a: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Dienstleistungen </a:t>
            </a:r>
            <a:r>
              <a:rPr lang="de-DE" sz="2000" dirty="0"/>
              <a:t>(wie Personenfrequenzzählungen / Fußgängerkreuzungen z.B</a:t>
            </a:r>
            <a:r>
              <a:rPr lang="de-DE" sz="2000" dirty="0" smtClean="0"/>
              <a:t>.)</a:t>
            </a:r>
          </a:p>
          <a:p>
            <a:r>
              <a:rPr lang="de-DE" sz="2000" b="1" u="sng" dirty="0" smtClean="0"/>
              <a:t>Land BW: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 smtClean="0"/>
              <a:t>Koalitionsvertrag sieht </a:t>
            </a:r>
            <a:r>
              <a:rPr lang="de-DE" sz="2000" dirty="0"/>
              <a:t>W</a:t>
            </a:r>
            <a:r>
              <a:rPr lang="de-DE" sz="2000" dirty="0" smtClean="0"/>
              <a:t>eiterentwicklung LTMG vor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Absenkung Schwellenwert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Stärkere Berücksichtigung regionaler TV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Vergabespezifischer Mindestlohn TVL</a:t>
            </a:r>
          </a:p>
          <a:p>
            <a:pPr lvl="1"/>
            <a:r>
              <a:rPr lang="de-DE" sz="2400" i="1" u="sng" dirty="0" smtClean="0">
                <a:solidFill>
                  <a:srgbClr val="00B050"/>
                </a:solidFill>
              </a:rPr>
              <a:t>Die Aktivitäten und Bestrebungen in KA und die Lobbyarbeit im Landtag haben </a:t>
            </a:r>
            <a:r>
              <a:rPr lang="de-DE" sz="2400" i="1" u="sng" dirty="0">
                <a:solidFill>
                  <a:srgbClr val="00B050"/>
                </a:solidFill>
              </a:rPr>
              <a:t>W</a:t>
            </a:r>
            <a:r>
              <a:rPr lang="de-DE" sz="2400" i="1" u="sng" dirty="0" smtClean="0">
                <a:solidFill>
                  <a:srgbClr val="00B050"/>
                </a:solidFill>
              </a:rPr>
              <a:t>irkung gezeigt </a:t>
            </a:r>
            <a:endParaRPr lang="de-DE" sz="2400" i="1" u="sng" dirty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101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Bildschirmpräsentation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DGB</vt:lpstr>
      <vt:lpstr>Wingdings</vt:lpstr>
      <vt:lpstr>Office Theme</vt:lpstr>
      <vt:lpstr>       Tarifbindung &amp; Vergabe  in Karlsruhe </vt:lpstr>
      <vt:lpstr>Tarifbindung und Vergabe Stadt Karlsruhe</vt:lpstr>
      <vt:lpstr>Tarifbindung und Vergabe Stadt Karlsruhe</vt:lpstr>
      <vt:lpstr>Tarifbindung und Vergabe Stadt Karlsruhe</vt:lpstr>
      <vt:lpstr>Tarifbindung und Vergabe Stadt Karlsruhe</vt:lpstr>
      <vt:lpstr>Tarifbindung und Vergabe Stadt Karlsruhe</vt:lpstr>
      <vt:lpstr>Tarifbindung und Vergabe Stadt Karlsruhe</vt:lpstr>
      <vt:lpstr>Tarifbindung und Vergabe Stadt Karlsruhe</vt:lpstr>
    </vt:vector>
  </TitlesOfParts>
  <Company>Deutscher Gewerkschaftsbund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AKTIONSWOCHE ZUKUNFTSDIALOG: UMSETZUNG DGB BW  28.3.2019, STUTTGART</dc:title>
  <dc:creator>Koch, Mia (DGB-BWU)</dc:creator>
  <cp:lastModifiedBy>Nassibi, Ghazaleh (DGB-BVV)</cp:lastModifiedBy>
  <cp:revision>199</cp:revision>
  <cp:lastPrinted>2021-06-15T10:54:13Z</cp:lastPrinted>
  <dcterms:created xsi:type="dcterms:W3CDTF">2019-03-15T12:03:56Z</dcterms:created>
  <dcterms:modified xsi:type="dcterms:W3CDTF">2021-06-16T10:07:47Z</dcterms:modified>
</cp:coreProperties>
</file>