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313" r:id="rId3"/>
    <p:sldId id="298" r:id="rId4"/>
    <p:sldId id="322" r:id="rId5"/>
    <p:sldId id="323" r:id="rId6"/>
    <p:sldId id="321" r:id="rId7"/>
    <p:sldId id="342" r:id="rId8"/>
    <p:sldId id="343" r:id="rId9"/>
    <p:sldId id="340" r:id="rId10"/>
    <p:sldId id="341" r:id="rId11"/>
    <p:sldId id="324" r:id="rId12"/>
    <p:sldId id="326" r:id="rId13"/>
    <p:sldId id="312" r:id="rId14"/>
    <p:sldId id="325" r:id="rId15"/>
    <p:sldId id="344" r:id="rId16"/>
    <p:sldId id="327" r:id="rId17"/>
    <p:sldId id="332" r:id="rId18"/>
    <p:sldId id="333" r:id="rId19"/>
    <p:sldId id="334" r:id="rId20"/>
    <p:sldId id="335" r:id="rId21"/>
    <p:sldId id="329" r:id="rId22"/>
    <p:sldId id="296" r:id="rId23"/>
    <p:sldId id="299" r:id="rId24"/>
    <p:sldId id="310" r:id="rId25"/>
    <p:sldId id="303" r:id="rId26"/>
    <p:sldId id="338" r:id="rId27"/>
    <p:sldId id="279" r:id="rId28"/>
    <p:sldId id="339" r:id="rId29"/>
  </p:sldIdLst>
  <p:sldSz cx="9144000" cy="5145088"/>
  <p:notesSz cx="6858000" cy="9144000"/>
  <p:defaultTextStyle>
    <a:defPPr>
      <a:defRPr lang="de-DE"/>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0"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2"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7" algn="l" defTabSz="457165" rtl="0" eaLnBrk="1" latinLnBrk="0" hangingPunct="1">
      <a:defRPr sz="1800" kern="1200">
        <a:solidFill>
          <a:schemeClr val="tx1"/>
        </a:solidFill>
        <a:latin typeface="+mn-lt"/>
        <a:ea typeface="+mn-ea"/>
        <a:cs typeface="+mn-cs"/>
      </a:defRPr>
    </a:lvl8pPr>
    <a:lvl9pPr marL="365732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ingenburg, Konrad (DGB-BVV)" initials="KK(" lastIdx="3" clrIdx="0">
    <p:extLst>
      <p:ext uri="{19B8F6BF-5375-455C-9EA6-DF929625EA0E}">
        <p15:presenceInfo xmlns:p15="http://schemas.microsoft.com/office/powerpoint/2012/main" userId="S-1-5-21-4182961861-530159537-152464439-32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D5B4"/>
    <a:srgbClr val="78D2AA"/>
    <a:srgbClr val="8C3CAA"/>
    <a:srgbClr val="FFFFFF"/>
    <a:srgbClr val="000000"/>
    <a:srgbClr val="FEFEFE"/>
    <a:srgbClr val="F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4"/>
    <p:restoredTop sz="97023" autoAdjust="0"/>
  </p:normalViewPr>
  <p:slideViewPr>
    <p:cSldViewPr snapToGrid="0" snapToObjects="1">
      <p:cViewPr varScale="1">
        <p:scale>
          <a:sx n="166" d="100"/>
          <a:sy n="166" d="100"/>
        </p:scale>
        <p:origin x="92" y="216"/>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E2C17-83E8-4B41-BF47-82E22FE3ABB0}" type="doc">
      <dgm:prSet loTypeId="urn:microsoft.com/office/officeart/2008/layout/VerticalCurvedList" loCatId="list" qsTypeId="urn:microsoft.com/office/officeart/2005/8/quickstyle/simple1" qsCatId="simple" csTypeId="urn:microsoft.com/office/officeart/2005/8/colors/accent2_2" csCatId="accent2" phldr="1"/>
      <dgm:spPr/>
    </dgm:pt>
    <dgm:pt modelId="{3443FA99-FE98-4B6A-9090-6096D0FA1266}">
      <dgm:prSet phldrT="[Text]" custT="1"/>
      <dgm:spPr/>
      <dgm:t>
        <a:bodyPr/>
        <a:lstStyle/>
        <a:p>
          <a:r>
            <a:rPr lang="de-DE" sz="1900" b="0" i="0" dirty="0">
              <a:latin typeface="Arial Narrow" panose="020B0604020202020204" pitchFamily="34" charset="0"/>
              <a:cs typeface="Arial Narrow" panose="020B0604020202020204" pitchFamily="34" charset="0"/>
            </a:rPr>
            <a:t>Themen wählen, die vor Ort relevant sind</a:t>
          </a:r>
        </a:p>
      </dgm:t>
    </dgm:pt>
    <dgm:pt modelId="{DD27CC74-AFC8-46C2-A1D5-F21D99582E52}" type="parTrans" cxnId="{138C33DA-47FB-4720-8EB0-A0C4DCB98531}">
      <dgm:prSet/>
      <dgm:spPr/>
      <dgm:t>
        <a:bodyPr/>
        <a:lstStyle/>
        <a:p>
          <a:endParaRPr lang="de-DE">
            <a:latin typeface="DGB" panose="020B0406020204020204" pitchFamily="34" charset="0"/>
          </a:endParaRPr>
        </a:p>
      </dgm:t>
    </dgm:pt>
    <dgm:pt modelId="{6114C103-F5F3-4541-89E4-6AA04FE30857}" type="sibTrans" cxnId="{138C33DA-47FB-4720-8EB0-A0C4DCB98531}">
      <dgm:prSet/>
      <dgm:spPr/>
      <dgm:t>
        <a:bodyPr/>
        <a:lstStyle/>
        <a:p>
          <a:endParaRPr lang="de-DE">
            <a:latin typeface="DGB" panose="020B0406020204020204" pitchFamily="34" charset="0"/>
          </a:endParaRPr>
        </a:p>
      </dgm:t>
    </dgm:pt>
    <dgm:pt modelId="{C3B69F16-3977-44A1-9FAE-BC4783EA3BC4}">
      <dgm:prSet phldrT="[Text]" custT="1"/>
      <dgm:spPr/>
      <dgm:t>
        <a:bodyPr/>
        <a:lstStyle/>
        <a:p>
          <a:pPr marL="0" lvl="0" indent="0" algn="l" defTabSz="844550">
            <a:lnSpc>
              <a:spcPct val="90000"/>
            </a:lnSpc>
            <a:spcBef>
              <a:spcPct val="0"/>
            </a:spcBef>
            <a:spcAft>
              <a:spcPct val="35000"/>
            </a:spcAft>
            <a:buNone/>
          </a:pPr>
          <a:r>
            <a:rPr lang="de-DE" sz="1900" b="0" i="0" kern="1200" dirty="0">
              <a:solidFill>
                <a:srgbClr val="FFFFFF"/>
              </a:solidFill>
              <a:latin typeface="Arial Narrow" panose="020B0604020202020204" pitchFamily="34" charset="0"/>
              <a:ea typeface="+mn-ea"/>
              <a:cs typeface="Arial Narrow" panose="020B0604020202020204" pitchFamily="34" charset="0"/>
            </a:rPr>
            <a:t>Aktionen müssen zu Personen passen</a:t>
          </a:r>
        </a:p>
      </dgm:t>
    </dgm:pt>
    <dgm:pt modelId="{638B1D88-9BD2-46D1-9E46-033630D24C2E}" type="parTrans" cxnId="{87E62AC4-AD32-4756-9C1C-804CAEF2BF22}">
      <dgm:prSet/>
      <dgm:spPr/>
      <dgm:t>
        <a:bodyPr/>
        <a:lstStyle/>
        <a:p>
          <a:endParaRPr lang="de-DE">
            <a:latin typeface="DGB" panose="020B0406020204020204" pitchFamily="34" charset="0"/>
          </a:endParaRPr>
        </a:p>
      </dgm:t>
    </dgm:pt>
    <dgm:pt modelId="{5916C4B1-5B5B-454C-A573-8AFB2FE4D84E}" type="sibTrans" cxnId="{87E62AC4-AD32-4756-9C1C-804CAEF2BF22}">
      <dgm:prSet/>
      <dgm:spPr/>
      <dgm:t>
        <a:bodyPr/>
        <a:lstStyle/>
        <a:p>
          <a:endParaRPr lang="de-DE">
            <a:latin typeface="DGB" panose="020B0406020204020204" pitchFamily="34" charset="0"/>
          </a:endParaRPr>
        </a:p>
      </dgm:t>
    </dgm:pt>
    <dgm:pt modelId="{3F034A39-DD57-487B-95D7-8E5275474E79}">
      <dgm:prSet phldrT="[Text]" custT="1"/>
      <dgm:spPr/>
      <dgm:t>
        <a:bodyPr/>
        <a:lstStyle/>
        <a:p>
          <a:pPr marL="0" lvl="0" indent="0" algn="l" defTabSz="844550">
            <a:lnSpc>
              <a:spcPct val="90000"/>
            </a:lnSpc>
            <a:spcBef>
              <a:spcPct val="0"/>
            </a:spcBef>
            <a:spcAft>
              <a:spcPct val="35000"/>
            </a:spcAft>
            <a:buNone/>
          </a:pPr>
          <a:r>
            <a:rPr lang="de-DE" sz="1900" b="0" i="0" kern="1200" dirty="0">
              <a:solidFill>
                <a:srgbClr val="FFFFFF"/>
              </a:solidFill>
              <a:latin typeface="Arial Narrow" panose="020B0604020202020204" pitchFamily="34" charset="0"/>
              <a:ea typeface="+mn-ea"/>
              <a:cs typeface="Arial Narrow" panose="020B0604020202020204" pitchFamily="34" charset="0"/>
            </a:rPr>
            <a:t>Kommunikation: vorab und hinterher, schreibt uns: zukunftsdialog.bvv@dgb.de</a:t>
          </a:r>
        </a:p>
      </dgm:t>
    </dgm:pt>
    <dgm:pt modelId="{7513CDC0-C144-46C3-A755-E6E10B07EE5F}" type="parTrans" cxnId="{1713B842-C483-47F5-BDC1-C7678CF03D68}">
      <dgm:prSet/>
      <dgm:spPr/>
      <dgm:t>
        <a:bodyPr/>
        <a:lstStyle/>
        <a:p>
          <a:endParaRPr lang="de-DE">
            <a:latin typeface="DGB" panose="020B0406020204020204" pitchFamily="34" charset="0"/>
          </a:endParaRPr>
        </a:p>
      </dgm:t>
    </dgm:pt>
    <dgm:pt modelId="{6052755E-53EC-440B-AB04-22E665E1ED11}" type="sibTrans" cxnId="{1713B842-C483-47F5-BDC1-C7678CF03D68}">
      <dgm:prSet/>
      <dgm:spPr/>
      <dgm:t>
        <a:bodyPr/>
        <a:lstStyle/>
        <a:p>
          <a:endParaRPr lang="de-DE">
            <a:latin typeface="DGB" panose="020B0406020204020204" pitchFamily="34" charset="0"/>
          </a:endParaRPr>
        </a:p>
      </dgm:t>
    </dgm:pt>
    <dgm:pt modelId="{7138FC10-C968-4952-AD44-44FBEE06D4DD}">
      <dgm:prSet custT="1"/>
      <dgm:spPr/>
      <dgm:t>
        <a:bodyPr/>
        <a:lstStyle/>
        <a:p>
          <a:pPr marL="0" lvl="0" indent="0" algn="l" defTabSz="844550">
            <a:lnSpc>
              <a:spcPct val="90000"/>
            </a:lnSpc>
            <a:spcBef>
              <a:spcPct val="0"/>
            </a:spcBef>
            <a:spcAft>
              <a:spcPct val="35000"/>
            </a:spcAft>
            <a:buNone/>
          </a:pPr>
          <a:r>
            <a:rPr lang="de-DE" sz="1900" b="0" i="0" kern="1200" dirty="0">
              <a:solidFill>
                <a:srgbClr val="FFFFFF"/>
              </a:solidFill>
              <a:latin typeface="Arial Narrow" panose="020B0604020202020204" pitchFamily="34" charset="0"/>
              <a:ea typeface="+mn-ea"/>
              <a:cs typeface="Arial Narrow" panose="020B0604020202020204" pitchFamily="34" charset="0"/>
            </a:rPr>
            <a:t>Mit Gewerkschaften/anderen Partnern absprechen</a:t>
          </a:r>
        </a:p>
      </dgm:t>
    </dgm:pt>
    <dgm:pt modelId="{6529C969-DB21-45F7-867B-F960B7189010}" type="parTrans" cxnId="{8D320AE3-37F6-425A-B08C-033CBBFD2BEF}">
      <dgm:prSet/>
      <dgm:spPr/>
      <dgm:t>
        <a:bodyPr/>
        <a:lstStyle/>
        <a:p>
          <a:endParaRPr lang="de-DE">
            <a:latin typeface="DGB" panose="020B0406020204020204" pitchFamily="34" charset="0"/>
          </a:endParaRPr>
        </a:p>
      </dgm:t>
    </dgm:pt>
    <dgm:pt modelId="{0A3B186E-D074-4BFF-81CC-36D7B788EEAB}" type="sibTrans" cxnId="{8D320AE3-37F6-425A-B08C-033CBBFD2BEF}">
      <dgm:prSet/>
      <dgm:spPr/>
      <dgm:t>
        <a:bodyPr/>
        <a:lstStyle/>
        <a:p>
          <a:endParaRPr lang="de-DE">
            <a:latin typeface="DGB" panose="020B0406020204020204" pitchFamily="34" charset="0"/>
          </a:endParaRPr>
        </a:p>
      </dgm:t>
    </dgm:pt>
    <dgm:pt modelId="{667661CF-C793-4012-A3A8-F0B57BD614B1}">
      <dgm:prSet custT="1"/>
      <dgm:spPr/>
      <dgm:t>
        <a:bodyPr/>
        <a:lstStyle/>
        <a:p>
          <a:pPr marL="0" lvl="0" indent="0" algn="l" defTabSz="844550">
            <a:lnSpc>
              <a:spcPct val="90000"/>
            </a:lnSpc>
            <a:spcBef>
              <a:spcPct val="0"/>
            </a:spcBef>
            <a:spcAft>
              <a:spcPct val="35000"/>
            </a:spcAft>
            <a:buNone/>
          </a:pPr>
          <a:r>
            <a:rPr lang="de-DE" sz="1900" b="0" i="0" kern="1200" dirty="0">
              <a:solidFill>
                <a:srgbClr val="FFFFFF"/>
              </a:solidFill>
              <a:latin typeface="Arial Narrow" panose="020B0604020202020204" pitchFamily="34" charset="0"/>
              <a:ea typeface="+mn-ea"/>
              <a:cs typeface="Arial Narrow" panose="020B0604020202020204" pitchFamily="34" charset="0"/>
            </a:rPr>
            <a:t>Allen TN erklären, um was es geht</a:t>
          </a:r>
        </a:p>
      </dgm:t>
    </dgm:pt>
    <dgm:pt modelId="{8295BCD7-FFC5-465B-84A1-BB394C7D0D7A}" type="parTrans" cxnId="{A9E251FC-EAEF-47C8-A369-114B3D09F1AE}">
      <dgm:prSet/>
      <dgm:spPr/>
      <dgm:t>
        <a:bodyPr/>
        <a:lstStyle/>
        <a:p>
          <a:endParaRPr lang="de-DE">
            <a:latin typeface="DGB" panose="020B0406020204020204" pitchFamily="34" charset="0"/>
          </a:endParaRPr>
        </a:p>
      </dgm:t>
    </dgm:pt>
    <dgm:pt modelId="{6812DB96-BE02-41AA-828C-D71B60AC1C16}" type="sibTrans" cxnId="{A9E251FC-EAEF-47C8-A369-114B3D09F1AE}">
      <dgm:prSet/>
      <dgm:spPr/>
      <dgm:t>
        <a:bodyPr/>
        <a:lstStyle/>
        <a:p>
          <a:endParaRPr lang="de-DE">
            <a:latin typeface="DGB" panose="020B0406020204020204" pitchFamily="34" charset="0"/>
          </a:endParaRPr>
        </a:p>
      </dgm:t>
    </dgm:pt>
    <dgm:pt modelId="{D2F27547-B537-45CF-844F-C0E00C002606}" type="pres">
      <dgm:prSet presAssocID="{350E2C17-83E8-4B41-BF47-82E22FE3ABB0}" presName="Name0" presStyleCnt="0">
        <dgm:presLayoutVars>
          <dgm:chMax val="7"/>
          <dgm:chPref val="7"/>
          <dgm:dir/>
        </dgm:presLayoutVars>
      </dgm:prSet>
      <dgm:spPr/>
    </dgm:pt>
    <dgm:pt modelId="{5F3D3C12-7C6D-4EA1-95BC-0A9510F369D5}" type="pres">
      <dgm:prSet presAssocID="{350E2C17-83E8-4B41-BF47-82E22FE3ABB0}" presName="Name1" presStyleCnt="0"/>
      <dgm:spPr/>
    </dgm:pt>
    <dgm:pt modelId="{EDCFD1F8-7A64-4C3A-BD3F-8D48C05B9E4B}" type="pres">
      <dgm:prSet presAssocID="{350E2C17-83E8-4B41-BF47-82E22FE3ABB0}" presName="cycle" presStyleCnt="0"/>
      <dgm:spPr/>
    </dgm:pt>
    <dgm:pt modelId="{5AC61AF9-518D-4945-9758-38629ED5246B}" type="pres">
      <dgm:prSet presAssocID="{350E2C17-83E8-4B41-BF47-82E22FE3ABB0}" presName="srcNode" presStyleLbl="node1" presStyleIdx="0" presStyleCnt="5"/>
      <dgm:spPr/>
    </dgm:pt>
    <dgm:pt modelId="{C04DAD40-BFD9-414D-8C24-BDE590960212}" type="pres">
      <dgm:prSet presAssocID="{350E2C17-83E8-4B41-BF47-82E22FE3ABB0}" presName="conn" presStyleLbl="parChTrans1D2" presStyleIdx="0" presStyleCnt="1"/>
      <dgm:spPr/>
      <dgm:t>
        <a:bodyPr/>
        <a:lstStyle/>
        <a:p>
          <a:endParaRPr lang="de-DE"/>
        </a:p>
      </dgm:t>
    </dgm:pt>
    <dgm:pt modelId="{D3E33270-7876-4C9B-9630-107F129E22DA}" type="pres">
      <dgm:prSet presAssocID="{350E2C17-83E8-4B41-BF47-82E22FE3ABB0}" presName="extraNode" presStyleLbl="node1" presStyleIdx="0" presStyleCnt="5"/>
      <dgm:spPr/>
    </dgm:pt>
    <dgm:pt modelId="{00116115-C3F0-47CA-9FED-86CD4497C89C}" type="pres">
      <dgm:prSet presAssocID="{350E2C17-83E8-4B41-BF47-82E22FE3ABB0}" presName="dstNode" presStyleLbl="node1" presStyleIdx="0" presStyleCnt="5"/>
      <dgm:spPr/>
    </dgm:pt>
    <dgm:pt modelId="{53B83444-18F0-471B-A361-47C6D85B0717}" type="pres">
      <dgm:prSet presAssocID="{3443FA99-FE98-4B6A-9090-6096D0FA1266}" presName="text_1" presStyleLbl="node1" presStyleIdx="0" presStyleCnt="5">
        <dgm:presLayoutVars>
          <dgm:bulletEnabled val="1"/>
        </dgm:presLayoutVars>
      </dgm:prSet>
      <dgm:spPr/>
      <dgm:t>
        <a:bodyPr/>
        <a:lstStyle/>
        <a:p>
          <a:endParaRPr lang="de-DE"/>
        </a:p>
      </dgm:t>
    </dgm:pt>
    <dgm:pt modelId="{5100E105-77D0-48BB-8347-B8E80FEB0159}" type="pres">
      <dgm:prSet presAssocID="{3443FA99-FE98-4B6A-9090-6096D0FA1266}" presName="accent_1" presStyleCnt="0"/>
      <dgm:spPr/>
    </dgm:pt>
    <dgm:pt modelId="{46BCC957-A566-40FE-83C0-2586A5B00CFA}" type="pres">
      <dgm:prSet presAssocID="{3443FA99-FE98-4B6A-9090-6096D0FA1266}" presName="accentRepeatNode" presStyleLbl="solidFgAcc1" presStyleIdx="0" presStyleCnt="5"/>
      <dgm:spPr/>
    </dgm:pt>
    <dgm:pt modelId="{9CB4FA34-94CB-497F-B07A-4EFB9217A947}" type="pres">
      <dgm:prSet presAssocID="{C3B69F16-3977-44A1-9FAE-BC4783EA3BC4}" presName="text_2" presStyleLbl="node1" presStyleIdx="1" presStyleCnt="5">
        <dgm:presLayoutVars>
          <dgm:bulletEnabled val="1"/>
        </dgm:presLayoutVars>
      </dgm:prSet>
      <dgm:spPr/>
      <dgm:t>
        <a:bodyPr/>
        <a:lstStyle/>
        <a:p>
          <a:endParaRPr lang="de-DE"/>
        </a:p>
      </dgm:t>
    </dgm:pt>
    <dgm:pt modelId="{054193F7-1D01-4C7E-9DC9-67F44F19EF85}" type="pres">
      <dgm:prSet presAssocID="{C3B69F16-3977-44A1-9FAE-BC4783EA3BC4}" presName="accent_2" presStyleCnt="0"/>
      <dgm:spPr/>
    </dgm:pt>
    <dgm:pt modelId="{31662D01-04D0-4393-A376-1B7813761D0C}" type="pres">
      <dgm:prSet presAssocID="{C3B69F16-3977-44A1-9FAE-BC4783EA3BC4}" presName="accentRepeatNode" presStyleLbl="solidFgAcc1" presStyleIdx="1" presStyleCnt="5"/>
      <dgm:spPr/>
    </dgm:pt>
    <dgm:pt modelId="{D66B1C6E-8935-4A23-A2C2-6B5FAF887CC2}" type="pres">
      <dgm:prSet presAssocID="{7138FC10-C968-4952-AD44-44FBEE06D4DD}" presName="text_3" presStyleLbl="node1" presStyleIdx="2" presStyleCnt="5">
        <dgm:presLayoutVars>
          <dgm:bulletEnabled val="1"/>
        </dgm:presLayoutVars>
      </dgm:prSet>
      <dgm:spPr/>
      <dgm:t>
        <a:bodyPr/>
        <a:lstStyle/>
        <a:p>
          <a:endParaRPr lang="de-DE"/>
        </a:p>
      </dgm:t>
    </dgm:pt>
    <dgm:pt modelId="{FFECB8EA-C472-4D98-A72E-C6ACE09807C2}" type="pres">
      <dgm:prSet presAssocID="{7138FC10-C968-4952-AD44-44FBEE06D4DD}" presName="accent_3" presStyleCnt="0"/>
      <dgm:spPr/>
    </dgm:pt>
    <dgm:pt modelId="{301EF50A-D053-4800-B0B0-77FC6E987B2D}" type="pres">
      <dgm:prSet presAssocID="{7138FC10-C968-4952-AD44-44FBEE06D4DD}" presName="accentRepeatNode" presStyleLbl="solidFgAcc1" presStyleIdx="2" presStyleCnt="5"/>
      <dgm:spPr/>
    </dgm:pt>
    <dgm:pt modelId="{E0BA7AC9-F3F5-4494-AB3D-143C8087A4F1}" type="pres">
      <dgm:prSet presAssocID="{667661CF-C793-4012-A3A8-F0B57BD614B1}" presName="text_4" presStyleLbl="node1" presStyleIdx="3" presStyleCnt="5">
        <dgm:presLayoutVars>
          <dgm:bulletEnabled val="1"/>
        </dgm:presLayoutVars>
      </dgm:prSet>
      <dgm:spPr/>
      <dgm:t>
        <a:bodyPr/>
        <a:lstStyle/>
        <a:p>
          <a:endParaRPr lang="de-DE"/>
        </a:p>
      </dgm:t>
    </dgm:pt>
    <dgm:pt modelId="{BF9C6690-2478-480F-A096-9AA964FBE28B}" type="pres">
      <dgm:prSet presAssocID="{667661CF-C793-4012-A3A8-F0B57BD614B1}" presName="accent_4" presStyleCnt="0"/>
      <dgm:spPr/>
    </dgm:pt>
    <dgm:pt modelId="{9EAC9761-77E6-426E-A9BE-D4F47E161623}" type="pres">
      <dgm:prSet presAssocID="{667661CF-C793-4012-A3A8-F0B57BD614B1}" presName="accentRepeatNode" presStyleLbl="solidFgAcc1" presStyleIdx="3" presStyleCnt="5"/>
      <dgm:spPr/>
    </dgm:pt>
    <dgm:pt modelId="{06B3C935-0184-4ADB-9CC0-1ABEA63EEE14}" type="pres">
      <dgm:prSet presAssocID="{3F034A39-DD57-487B-95D7-8E5275474E79}" presName="text_5" presStyleLbl="node1" presStyleIdx="4" presStyleCnt="5">
        <dgm:presLayoutVars>
          <dgm:bulletEnabled val="1"/>
        </dgm:presLayoutVars>
      </dgm:prSet>
      <dgm:spPr/>
      <dgm:t>
        <a:bodyPr/>
        <a:lstStyle/>
        <a:p>
          <a:endParaRPr lang="de-DE"/>
        </a:p>
      </dgm:t>
    </dgm:pt>
    <dgm:pt modelId="{6089AECC-1127-4705-9029-D956990859B5}" type="pres">
      <dgm:prSet presAssocID="{3F034A39-DD57-487B-95D7-8E5275474E79}" presName="accent_5" presStyleCnt="0"/>
      <dgm:spPr/>
    </dgm:pt>
    <dgm:pt modelId="{86B05E62-9826-4B9D-852C-FF1D11FAFFFD}" type="pres">
      <dgm:prSet presAssocID="{3F034A39-DD57-487B-95D7-8E5275474E79}" presName="accentRepeatNode" presStyleLbl="solidFgAcc1" presStyleIdx="4" presStyleCnt="5"/>
      <dgm:spPr/>
    </dgm:pt>
  </dgm:ptLst>
  <dgm:cxnLst>
    <dgm:cxn modelId="{34A6E7D8-6057-4183-B9BF-B9E954918CB3}" type="presOf" srcId="{667661CF-C793-4012-A3A8-F0B57BD614B1}" destId="{E0BA7AC9-F3F5-4494-AB3D-143C8087A4F1}" srcOrd="0" destOrd="0" presId="urn:microsoft.com/office/officeart/2008/layout/VerticalCurvedList"/>
    <dgm:cxn modelId="{138C33DA-47FB-4720-8EB0-A0C4DCB98531}" srcId="{350E2C17-83E8-4B41-BF47-82E22FE3ABB0}" destId="{3443FA99-FE98-4B6A-9090-6096D0FA1266}" srcOrd="0" destOrd="0" parTransId="{DD27CC74-AFC8-46C2-A1D5-F21D99582E52}" sibTransId="{6114C103-F5F3-4541-89E4-6AA04FE30857}"/>
    <dgm:cxn modelId="{8D320AE3-37F6-425A-B08C-033CBBFD2BEF}" srcId="{350E2C17-83E8-4B41-BF47-82E22FE3ABB0}" destId="{7138FC10-C968-4952-AD44-44FBEE06D4DD}" srcOrd="2" destOrd="0" parTransId="{6529C969-DB21-45F7-867B-F960B7189010}" sibTransId="{0A3B186E-D074-4BFF-81CC-36D7B788EEAB}"/>
    <dgm:cxn modelId="{1713B842-C483-47F5-BDC1-C7678CF03D68}" srcId="{350E2C17-83E8-4B41-BF47-82E22FE3ABB0}" destId="{3F034A39-DD57-487B-95D7-8E5275474E79}" srcOrd="4" destOrd="0" parTransId="{7513CDC0-C144-46C3-A755-E6E10B07EE5F}" sibTransId="{6052755E-53EC-440B-AB04-22E665E1ED11}"/>
    <dgm:cxn modelId="{08C9420F-F3FC-4723-B203-CE521AF031D3}" type="presOf" srcId="{6114C103-F5F3-4541-89E4-6AA04FE30857}" destId="{C04DAD40-BFD9-414D-8C24-BDE590960212}" srcOrd="0" destOrd="0" presId="urn:microsoft.com/office/officeart/2008/layout/VerticalCurvedList"/>
    <dgm:cxn modelId="{744A64A6-A3D9-45F7-824F-F2509D654A3A}" type="presOf" srcId="{C3B69F16-3977-44A1-9FAE-BC4783EA3BC4}" destId="{9CB4FA34-94CB-497F-B07A-4EFB9217A947}" srcOrd="0" destOrd="0" presId="urn:microsoft.com/office/officeart/2008/layout/VerticalCurvedList"/>
    <dgm:cxn modelId="{73E53E99-A49A-486F-B544-8AF583E51581}" type="presOf" srcId="{7138FC10-C968-4952-AD44-44FBEE06D4DD}" destId="{D66B1C6E-8935-4A23-A2C2-6B5FAF887CC2}" srcOrd="0" destOrd="0" presId="urn:microsoft.com/office/officeart/2008/layout/VerticalCurvedList"/>
    <dgm:cxn modelId="{82A72A8C-4CD8-45B2-883E-5B114FF079A6}" type="presOf" srcId="{3F034A39-DD57-487B-95D7-8E5275474E79}" destId="{06B3C935-0184-4ADB-9CC0-1ABEA63EEE14}" srcOrd="0" destOrd="0" presId="urn:microsoft.com/office/officeart/2008/layout/VerticalCurvedList"/>
    <dgm:cxn modelId="{A9E251FC-EAEF-47C8-A369-114B3D09F1AE}" srcId="{350E2C17-83E8-4B41-BF47-82E22FE3ABB0}" destId="{667661CF-C793-4012-A3A8-F0B57BD614B1}" srcOrd="3" destOrd="0" parTransId="{8295BCD7-FFC5-465B-84A1-BB394C7D0D7A}" sibTransId="{6812DB96-BE02-41AA-828C-D71B60AC1C16}"/>
    <dgm:cxn modelId="{46DF5CB9-96A8-4C0E-B1CD-8E49F384A768}" type="presOf" srcId="{350E2C17-83E8-4B41-BF47-82E22FE3ABB0}" destId="{D2F27547-B537-45CF-844F-C0E00C002606}" srcOrd="0" destOrd="0" presId="urn:microsoft.com/office/officeart/2008/layout/VerticalCurvedList"/>
    <dgm:cxn modelId="{87E62AC4-AD32-4756-9C1C-804CAEF2BF22}" srcId="{350E2C17-83E8-4B41-BF47-82E22FE3ABB0}" destId="{C3B69F16-3977-44A1-9FAE-BC4783EA3BC4}" srcOrd="1" destOrd="0" parTransId="{638B1D88-9BD2-46D1-9E46-033630D24C2E}" sibTransId="{5916C4B1-5B5B-454C-A573-8AFB2FE4D84E}"/>
    <dgm:cxn modelId="{EA834872-2131-4F80-AD92-F9FBC7221949}" type="presOf" srcId="{3443FA99-FE98-4B6A-9090-6096D0FA1266}" destId="{53B83444-18F0-471B-A361-47C6D85B0717}" srcOrd="0" destOrd="0" presId="urn:microsoft.com/office/officeart/2008/layout/VerticalCurvedList"/>
    <dgm:cxn modelId="{9A0D4067-A62B-425F-B9E5-3117C750F876}" type="presParOf" srcId="{D2F27547-B537-45CF-844F-C0E00C002606}" destId="{5F3D3C12-7C6D-4EA1-95BC-0A9510F369D5}" srcOrd="0" destOrd="0" presId="urn:microsoft.com/office/officeart/2008/layout/VerticalCurvedList"/>
    <dgm:cxn modelId="{BECD44A8-1A82-49FF-A17D-600B58FE026B}" type="presParOf" srcId="{5F3D3C12-7C6D-4EA1-95BC-0A9510F369D5}" destId="{EDCFD1F8-7A64-4C3A-BD3F-8D48C05B9E4B}" srcOrd="0" destOrd="0" presId="urn:microsoft.com/office/officeart/2008/layout/VerticalCurvedList"/>
    <dgm:cxn modelId="{D4D89CE9-4186-46CD-9B85-CF0E77AB8B01}" type="presParOf" srcId="{EDCFD1F8-7A64-4C3A-BD3F-8D48C05B9E4B}" destId="{5AC61AF9-518D-4945-9758-38629ED5246B}" srcOrd="0" destOrd="0" presId="urn:microsoft.com/office/officeart/2008/layout/VerticalCurvedList"/>
    <dgm:cxn modelId="{7D59A65F-6196-4729-944F-326F3ECB8D5B}" type="presParOf" srcId="{EDCFD1F8-7A64-4C3A-BD3F-8D48C05B9E4B}" destId="{C04DAD40-BFD9-414D-8C24-BDE590960212}" srcOrd="1" destOrd="0" presId="urn:microsoft.com/office/officeart/2008/layout/VerticalCurvedList"/>
    <dgm:cxn modelId="{60BC271A-7BE1-4030-AB6F-A534B284CF3C}" type="presParOf" srcId="{EDCFD1F8-7A64-4C3A-BD3F-8D48C05B9E4B}" destId="{D3E33270-7876-4C9B-9630-107F129E22DA}" srcOrd="2" destOrd="0" presId="urn:microsoft.com/office/officeart/2008/layout/VerticalCurvedList"/>
    <dgm:cxn modelId="{FB50612B-3E81-4BAC-9A43-A610D01DAD07}" type="presParOf" srcId="{EDCFD1F8-7A64-4C3A-BD3F-8D48C05B9E4B}" destId="{00116115-C3F0-47CA-9FED-86CD4497C89C}" srcOrd="3" destOrd="0" presId="urn:microsoft.com/office/officeart/2008/layout/VerticalCurvedList"/>
    <dgm:cxn modelId="{2ADFF899-1086-47EF-B93F-7960141A805C}" type="presParOf" srcId="{5F3D3C12-7C6D-4EA1-95BC-0A9510F369D5}" destId="{53B83444-18F0-471B-A361-47C6D85B0717}" srcOrd="1" destOrd="0" presId="urn:microsoft.com/office/officeart/2008/layout/VerticalCurvedList"/>
    <dgm:cxn modelId="{A38112AF-3349-43D2-B0F4-03CA63391E15}" type="presParOf" srcId="{5F3D3C12-7C6D-4EA1-95BC-0A9510F369D5}" destId="{5100E105-77D0-48BB-8347-B8E80FEB0159}" srcOrd="2" destOrd="0" presId="urn:microsoft.com/office/officeart/2008/layout/VerticalCurvedList"/>
    <dgm:cxn modelId="{0A65F120-FA36-48A4-BFA1-AD5BB3D3AF7E}" type="presParOf" srcId="{5100E105-77D0-48BB-8347-B8E80FEB0159}" destId="{46BCC957-A566-40FE-83C0-2586A5B00CFA}" srcOrd="0" destOrd="0" presId="urn:microsoft.com/office/officeart/2008/layout/VerticalCurvedList"/>
    <dgm:cxn modelId="{97502B7F-B633-4921-886A-8A4DB0AF51F1}" type="presParOf" srcId="{5F3D3C12-7C6D-4EA1-95BC-0A9510F369D5}" destId="{9CB4FA34-94CB-497F-B07A-4EFB9217A947}" srcOrd="3" destOrd="0" presId="urn:microsoft.com/office/officeart/2008/layout/VerticalCurvedList"/>
    <dgm:cxn modelId="{FA487AC4-C6F8-4564-95E1-D8EB9471BA09}" type="presParOf" srcId="{5F3D3C12-7C6D-4EA1-95BC-0A9510F369D5}" destId="{054193F7-1D01-4C7E-9DC9-67F44F19EF85}" srcOrd="4" destOrd="0" presId="urn:microsoft.com/office/officeart/2008/layout/VerticalCurvedList"/>
    <dgm:cxn modelId="{DF48E80C-C341-4F53-B89A-88A07E44816F}" type="presParOf" srcId="{054193F7-1D01-4C7E-9DC9-67F44F19EF85}" destId="{31662D01-04D0-4393-A376-1B7813761D0C}" srcOrd="0" destOrd="0" presId="urn:microsoft.com/office/officeart/2008/layout/VerticalCurvedList"/>
    <dgm:cxn modelId="{9F0A4BEF-66B0-4480-90B1-9682570DC2CF}" type="presParOf" srcId="{5F3D3C12-7C6D-4EA1-95BC-0A9510F369D5}" destId="{D66B1C6E-8935-4A23-A2C2-6B5FAF887CC2}" srcOrd="5" destOrd="0" presId="urn:microsoft.com/office/officeart/2008/layout/VerticalCurvedList"/>
    <dgm:cxn modelId="{66CA7B09-E0DD-452B-9B77-3FC955769AE5}" type="presParOf" srcId="{5F3D3C12-7C6D-4EA1-95BC-0A9510F369D5}" destId="{FFECB8EA-C472-4D98-A72E-C6ACE09807C2}" srcOrd="6" destOrd="0" presId="urn:microsoft.com/office/officeart/2008/layout/VerticalCurvedList"/>
    <dgm:cxn modelId="{9FE5F6A7-02A9-4588-BAD7-3294B4F72081}" type="presParOf" srcId="{FFECB8EA-C472-4D98-A72E-C6ACE09807C2}" destId="{301EF50A-D053-4800-B0B0-77FC6E987B2D}" srcOrd="0" destOrd="0" presId="urn:microsoft.com/office/officeart/2008/layout/VerticalCurvedList"/>
    <dgm:cxn modelId="{79C7DAF4-B7E4-4A37-AB39-80809A574241}" type="presParOf" srcId="{5F3D3C12-7C6D-4EA1-95BC-0A9510F369D5}" destId="{E0BA7AC9-F3F5-4494-AB3D-143C8087A4F1}" srcOrd="7" destOrd="0" presId="urn:microsoft.com/office/officeart/2008/layout/VerticalCurvedList"/>
    <dgm:cxn modelId="{1519B9A3-F55C-435B-83E2-FA5F7A25527D}" type="presParOf" srcId="{5F3D3C12-7C6D-4EA1-95BC-0A9510F369D5}" destId="{BF9C6690-2478-480F-A096-9AA964FBE28B}" srcOrd="8" destOrd="0" presId="urn:microsoft.com/office/officeart/2008/layout/VerticalCurvedList"/>
    <dgm:cxn modelId="{B4EE7C70-B7CB-4DF8-88DF-0D9DA335E666}" type="presParOf" srcId="{BF9C6690-2478-480F-A096-9AA964FBE28B}" destId="{9EAC9761-77E6-426E-A9BE-D4F47E161623}" srcOrd="0" destOrd="0" presId="urn:microsoft.com/office/officeart/2008/layout/VerticalCurvedList"/>
    <dgm:cxn modelId="{B0A95E7B-95B5-43C3-90CD-414FD35A756C}" type="presParOf" srcId="{5F3D3C12-7C6D-4EA1-95BC-0A9510F369D5}" destId="{06B3C935-0184-4ADB-9CC0-1ABEA63EEE14}" srcOrd="9" destOrd="0" presId="urn:microsoft.com/office/officeart/2008/layout/VerticalCurvedList"/>
    <dgm:cxn modelId="{BEA9D182-3AC9-4049-8A6A-4F90FEAC8ADF}" type="presParOf" srcId="{5F3D3C12-7C6D-4EA1-95BC-0A9510F369D5}" destId="{6089AECC-1127-4705-9029-D956990859B5}" srcOrd="10" destOrd="0" presId="urn:microsoft.com/office/officeart/2008/layout/VerticalCurvedList"/>
    <dgm:cxn modelId="{CB0A8119-FB07-4F4F-9D14-57E61DF5DA57}" type="presParOf" srcId="{6089AECC-1127-4705-9029-D956990859B5}" destId="{86B05E62-9826-4B9D-852C-FF1D11FAFF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DAD40-BFD9-414D-8C24-BDE590960212}">
      <dsp:nvSpPr>
        <dsp:cNvPr id="0" name=""/>
        <dsp:cNvSpPr/>
      </dsp:nvSpPr>
      <dsp:spPr>
        <a:xfrm>
          <a:off x="-3706059" y="-569366"/>
          <a:ext cx="4417608" cy="4417608"/>
        </a:xfrm>
        <a:prstGeom prst="blockArc">
          <a:avLst>
            <a:gd name="adj1" fmla="val 18900000"/>
            <a:gd name="adj2" fmla="val 2700000"/>
            <a:gd name="adj3" fmla="val 489"/>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B83444-18F0-471B-A361-47C6D85B0717}">
      <dsp:nvSpPr>
        <dsp:cNvPr id="0" name=""/>
        <dsp:cNvSpPr/>
      </dsp:nvSpPr>
      <dsp:spPr>
        <a:xfrm>
          <a:off x="311987" y="204864"/>
          <a:ext cx="7465391" cy="4099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430" tIns="48260" rIns="48260" bIns="48260" numCol="1" spcCol="1270" anchor="ctr" anchorCtr="0">
          <a:noAutofit/>
        </a:bodyPr>
        <a:lstStyle/>
        <a:p>
          <a:pPr lvl="0" algn="l" defTabSz="844550">
            <a:lnSpc>
              <a:spcPct val="90000"/>
            </a:lnSpc>
            <a:spcBef>
              <a:spcPct val="0"/>
            </a:spcBef>
            <a:spcAft>
              <a:spcPct val="35000"/>
            </a:spcAft>
          </a:pPr>
          <a:r>
            <a:rPr lang="de-DE" sz="1900" b="0" i="0" kern="1200" dirty="0">
              <a:latin typeface="Arial Narrow" panose="020B0604020202020204" pitchFamily="34" charset="0"/>
              <a:cs typeface="Arial Narrow" panose="020B0604020202020204" pitchFamily="34" charset="0"/>
            </a:rPr>
            <a:t>Themen wählen, die vor Ort relevant sind</a:t>
          </a:r>
        </a:p>
      </dsp:txBody>
      <dsp:txXfrm>
        <a:off x="311987" y="204864"/>
        <a:ext cx="7465391" cy="409990"/>
      </dsp:txXfrm>
    </dsp:sp>
    <dsp:sp modelId="{46BCC957-A566-40FE-83C0-2586A5B00CFA}">
      <dsp:nvSpPr>
        <dsp:cNvPr id="0" name=""/>
        <dsp:cNvSpPr/>
      </dsp:nvSpPr>
      <dsp:spPr>
        <a:xfrm>
          <a:off x="55743" y="153615"/>
          <a:ext cx="512488" cy="51248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B4FA34-94CB-497F-B07A-4EFB9217A947}">
      <dsp:nvSpPr>
        <dsp:cNvPr id="0" name=""/>
        <dsp:cNvSpPr/>
      </dsp:nvSpPr>
      <dsp:spPr>
        <a:xfrm>
          <a:off x="605775" y="819653"/>
          <a:ext cx="7171604" cy="4099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430" tIns="48260" rIns="48260" bIns="48260" numCol="1" spcCol="1270" anchor="ctr" anchorCtr="0">
          <a:noAutofit/>
        </a:bodyPr>
        <a:lstStyle/>
        <a:p>
          <a:pPr marL="0" lvl="0" indent="0" algn="l" defTabSz="844550">
            <a:lnSpc>
              <a:spcPct val="90000"/>
            </a:lnSpc>
            <a:spcBef>
              <a:spcPct val="0"/>
            </a:spcBef>
            <a:spcAft>
              <a:spcPct val="35000"/>
            </a:spcAft>
            <a:buNone/>
          </a:pPr>
          <a:r>
            <a:rPr lang="de-DE" sz="1900" b="0" i="0" kern="1200" dirty="0">
              <a:solidFill>
                <a:srgbClr val="FFFFFF"/>
              </a:solidFill>
              <a:latin typeface="Arial Narrow" panose="020B0604020202020204" pitchFamily="34" charset="0"/>
              <a:ea typeface="+mn-ea"/>
              <a:cs typeface="Arial Narrow" panose="020B0604020202020204" pitchFamily="34" charset="0"/>
            </a:rPr>
            <a:t>Aktionen müssen zu Personen passen</a:t>
          </a:r>
        </a:p>
      </dsp:txBody>
      <dsp:txXfrm>
        <a:off x="605775" y="819653"/>
        <a:ext cx="7171604" cy="409990"/>
      </dsp:txXfrm>
    </dsp:sp>
    <dsp:sp modelId="{31662D01-04D0-4393-A376-1B7813761D0C}">
      <dsp:nvSpPr>
        <dsp:cNvPr id="0" name=""/>
        <dsp:cNvSpPr/>
      </dsp:nvSpPr>
      <dsp:spPr>
        <a:xfrm>
          <a:off x="349531" y="768404"/>
          <a:ext cx="512488" cy="51248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6B1C6E-8935-4A23-A2C2-6B5FAF887CC2}">
      <dsp:nvSpPr>
        <dsp:cNvPr id="0" name=""/>
        <dsp:cNvSpPr/>
      </dsp:nvSpPr>
      <dsp:spPr>
        <a:xfrm>
          <a:off x="695944" y="1434442"/>
          <a:ext cx="7081435" cy="4099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430" tIns="48260" rIns="48260" bIns="48260" numCol="1" spcCol="1270" anchor="ctr" anchorCtr="0">
          <a:noAutofit/>
        </a:bodyPr>
        <a:lstStyle/>
        <a:p>
          <a:pPr marL="0" lvl="0" indent="0" algn="l" defTabSz="844550">
            <a:lnSpc>
              <a:spcPct val="90000"/>
            </a:lnSpc>
            <a:spcBef>
              <a:spcPct val="0"/>
            </a:spcBef>
            <a:spcAft>
              <a:spcPct val="35000"/>
            </a:spcAft>
            <a:buNone/>
          </a:pPr>
          <a:r>
            <a:rPr lang="de-DE" sz="1900" b="0" i="0" kern="1200" dirty="0">
              <a:solidFill>
                <a:srgbClr val="FFFFFF"/>
              </a:solidFill>
              <a:latin typeface="Arial Narrow" panose="020B0604020202020204" pitchFamily="34" charset="0"/>
              <a:ea typeface="+mn-ea"/>
              <a:cs typeface="Arial Narrow" panose="020B0604020202020204" pitchFamily="34" charset="0"/>
            </a:rPr>
            <a:t>Mit Gewerkschaften/anderen Partnern absprechen</a:t>
          </a:r>
        </a:p>
      </dsp:txBody>
      <dsp:txXfrm>
        <a:off x="695944" y="1434442"/>
        <a:ext cx="7081435" cy="409990"/>
      </dsp:txXfrm>
    </dsp:sp>
    <dsp:sp modelId="{301EF50A-D053-4800-B0B0-77FC6E987B2D}">
      <dsp:nvSpPr>
        <dsp:cNvPr id="0" name=""/>
        <dsp:cNvSpPr/>
      </dsp:nvSpPr>
      <dsp:spPr>
        <a:xfrm>
          <a:off x="439700" y="1383193"/>
          <a:ext cx="512488" cy="51248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A7AC9-F3F5-4494-AB3D-143C8087A4F1}">
      <dsp:nvSpPr>
        <dsp:cNvPr id="0" name=""/>
        <dsp:cNvSpPr/>
      </dsp:nvSpPr>
      <dsp:spPr>
        <a:xfrm>
          <a:off x="605775" y="2049231"/>
          <a:ext cx="7171604" cy="4099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430" tIns="48260" rIns="48260" bIns="48260" numCol="1" spcCol="1270" anchor="ctr" anchorCtr="0">
          <a:noAutofit/>
        </a:bodyPr>
        <a:lstStyle/>
        <a:p>
          <a:pPr marL="0" lvl="0" indent="0" algn="l" defTabSz="844550">
            <a:lnSpc>
              <a:spcPct val="90000"/>
            </a:lnSpc>
            <a:spcBef>
              <a:spcPct val="0"/>
            </a:spcBef>
            <a:spcAft>
              <a:spcPct val="35000"/>
            </a:spcAft>
            <a:buNone/>
          </a:pPr>
          <a:r>
            <a:rPr lang="de-DE" sz="1900" b="0" i="0" kern="1200" dirty="0">
              <a:solidFill>
                <a:srgbClr val="FFFFFF"/>
              </a:solidFill>
              <a:latin typeface="Arial Narrow" panose="020B0604020202020204" pitchFamily="34" charset="0"/>
              <a:ea typeface="+mn-ea"/>
              <a:cs typeface="Arial Narrow" panose="020B0604020202020204" pitchFamily="34" charset="0"/>
            </a:rPr>
            <a:t>Allen TN erklären, um was es geht</a:t>
          </a:r>
        </a:p>
      </dsp:txBody>
      <dsp:txXfrm>
        <a:off x="605775" y="2049231"/>
        <a:ext cx="7171604" cy="409990"/>
      </dsp:txXfrm>
    </dsp:sp>
    <dsp:sp modelId="{9EAC9761-77E6-426E-A9BE-D4F47E161623}">
      <dsp:nvSpPr>
        <dsp:cNvPr id="0" name=""/>
        <dsp:cNvSpPr/>
      </dsp:nvSpPr>
      <dsp:spPr>
        <a:xfrm>
          <a:off x="349531" y="1997982"/>
          <a:ext cx="512488" cy="51248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3C935-0184-4ADB-9CC0-1ABEA63EEE14}">
      <dsp:nvSpPr>
        <dsp:cNvPr id="0" name=""/>
        <dsp:cNvSpPr/>
      </dsp:nvSpPr>
      <dsp:spPr>
        <a:xfrm>
          <a:off x="311987" y="2664020"/>
          <a:ext cx="7465391" cy="4099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430" tIns="48260" rIns="48260" bIns="48260" numCol="1" spcCol="1270" anchor="ctr" anchorCtr="0">
          <a:noAutofit/>
        </a:bodyPr>
        <a:lstStyle/>
        <a:p>
          <a:pPr marL="0" lvl="0" indent="0" algn="l" defTabSz="844550">
            <a:lnSpc>
              <a:spcPct val="90000"/>
            </a:lnSpc>
            <a:spcBef>
              <a:spcPct val="0"/>
            </a:spcBef>
            <a:spcAft>
              <a:spcPct val="35000"/>
            </a:spcAft>
            <a:buNone/>
          </a:pPr>
          <a:r>
            <a:rPr lang="de-DE" sz="1900" b="0" i="0" kern="1200" dirty="0">
              <a:solidFill>
                <a:srgbClr val="FFFFFF"/>
              </a:solidFill>
              <a:latin typeface="Arial Narrow" panose="020B0604020202020204" pitchFamily="34" charset="0"/>
              <a:ea typeface="+mn-ea"/>
              <a:cs typeface="Arial Narrow" panose="020B0604020202020204" pitchFamily="34" charset="0"/>
            </a:rPr>
            <a:t>Kommunikation: vorab und hinterher, schreibt uns: zukunftsdialog.bvv@dgb.de</a:t>
          </a:r>
        </a:p>
      </dsp:txBody>
      <dsp:txXfrm>
        <a:off x="311987" y="2664020"/>
        <a:ext cx="7465391" cy="409990"/>
      </dsp:txXfrm>
    </dsp:sp>
    <dsp:sp modelId="{86B05E62-9826-4B9D-852C-FF1D11FAFFFD}">
      <dsp:nvSpPr>
        <dsp:cNvPr id="0" name=""/>
        <dsp:cNvSpPr/>
      </dsp:nvSpPr>
      <dsp:spPr>
        <a:xfrm>
          <a:off x="55743" y="2612771"/>
          <a:ext cx="512488" cy="51248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D6CFEE-EB4E-B644-95E1-4A9A9D7ABC26}" type="datetime1">
              <a:rPr lang="de-DE" smtClean="0"/>
              <a:t>12.03.2020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5B52D6-F885-1644-AF5B-C2DA8A95ABC7}" type="slidenum">
              <a:rPr lang="de-DE" smtClean="0"/>
              <a:t>‹Nr.›</a:t>
            </a:fld>
            <a:endParaRPr lang="de-DE"/>
          </a:p>
        </p:txBody>
      </p:sp>
    </p:spTree>
    <p:extLst>
      <p:ext uri="{BB962C8B-B14F-4D97-AF65-F5344CB8AC3E}">
        <p14:creationId xmlns:p14="http://schemas.microsoft.com/office/powerpoint/2010/main" val="19160499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44050-92C9-9044-98FA-184CC869BF27}" type="datetime1">
              <a:rPr lang="de-DE" smtClean="0"/>
              <a:t>12.03.2020</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4B248-B24D-1B4F-BC9E-53EB40A8BB24}" type="slidenum">
              <a:rPr lang="de-DE" smtClean="0"/>
              <a:t>‹Nr.›</a:t>
            </a:fld>
            <a:endParaRPr lang="de-DE"/>
          </a:p>
        </p:txBody>
      </p:sp>
    </p:spTree>
    <p:extLst>
      <p:ext uri="{BB962C8B-B14F-4D97-AF65-F5344CB8AC3E}">
        <p14:creationId xmlns:p14="http://schemas.microsoft.com/office/powerpoint/2010/main" val="3687543731"/>
      </p:ext>
    </p:extLst>
  </p:cSld>
  <p:clrMap bg1="lt1" tx1="dk1" bg2="lt2" tx2="dk2" accent1="accent1" accent2="accent2" accent3="accent3" accent4="accent4" accent5="accent5" accent6="accent6" hlink="hlink" folHlink="folHlink"/>
  <p:hf hdr="0" dt="0"/>
  <p:notesStyle>
    <a:lvl1pPr marL="0" algn="l" defTabSz="457165" rtl="0" eaLnBrk="1" latinLnBrk="0" hangingPunct="1">
      <a:defRPr sz="1200" kern="1200">
        <a:solidFill>
          <a:schemeClr val="tx1"/>
        </a:solidFill>
        <a:latin typeface="+mn-lt"/>
        <a:ea typeface="+mn-ea"/>
        <a:cs typeface="+mn-cs"/>
      </a:defRPr>
    </a:lvl1pPr>
    <a:lvl2pPr marL="457165" algn="l" defTabSz="457165" rtl="0" eaLnBrk="1" latinLnBrk="0" hangingPunct="1">
      <a:defRPr sz="1200" kern="1200">
        <a:solidFill>
          <a:schemeClr val="tx1"/>
        </a:solidFill>
        <a:latin typeface="+mn-lt"/>
        <a:ea typeface="+mn-ea"/>
        <a:cs typeface="+mn-cs"/>
      </a:defRPr>
    </a:lvl2pPr>
    <a:lvl3pPr marL="914330" algn="l" defTabSz="457165" rtl="0" eaLnBrk="1" latinLnBrk="0" hangingPunct="1">
      <a:defRPr sz="1200" kern="1200">
        <a:solidFill>
          <a:schemeClr val="tx1"/>
        </a:solidFill>
        <a:latin typeface="+mn-lt"/>
        <a:ea typeface="+mn-ea"/>
        <a:cs typeface="+mn-cs"/>
      </a:defRPr>
    </a:lvl3pPr>
    <a:lvl4pPr marL="1371496" algn="l" defTabSz="457165" rtl="0" eaLnBrk="1" latinLnBrk="0" hangingPunct="1">
      <a:defRPr sz="1200" kern="1200">
        <a:solidFill>
          <a:schemeClr val="tx1"/>
        </a:solidFill>
        <a:latin typeface="+mn-lt"/>
        <a:ea typeface="+mn-ea"/>
        <a:cs typeface="+mn-cs"/>
      </a:defRPr>
    </a:lvl4pPr>
    <a:lvl5pPr marL="1828662" algn="l" defTabSz="457165" rtl="0" eaLnBrk="1" latinLnBrk="0" hangingPunct="1">
      <a:defRPr sz="1200" kern="1200">
        <a:solidFill>
          <a:schemeClr val="tx1"/>
        </a:solidFill>
        <a:latin typeface="+mn-lt"/>
        <a:ea typeface="+mn-ea"/>
        <a:cs typeface="+mn-cs"/>
      </a:defRPr>
    </a:lvl5pPr>
    <a:lvl6pPr marL="2285827" algn="l" defTabSz="457165" rtl="0" eaLnBrk="1" latinLnBrk="0" hangingPunct="1">
      <a:defRPr sz="1200" kern="1200">
        <a:solidFill>
          <a:schemeClr val="tx1"/>
        </a:solidFill>
        <a:latin typeface="+mn-lt"/>
        <a:ea typeface="+mn-ea"/>
        <a:cs typeface="+mn-cs"/>
      </a:defRPr>
    </a:lvl6pPr>
    <a:lvl7pPr marL="2742992" algn="l" defTabSz="457165" rtl="0" eaLnBrk="1" latinLnBrk="0" hangingPunct="1">
      <a:defRPr sz="1200" kern="1200">
        <a:solidFill>
          <a:schemeClr val="tx1"/>
        </a:solidFill>
        <a:latin typeface="+mn-lt"/>
        <a:ea typeface="+mn-ea"/>
        <a:cs typeface="+mn-cs"/>
      </a:defRPr>
    </a:lvl7pPr>
    <a:lvl8pPr marL="3200157" algn="l" defTabSz="457165" rtl="0" eaLnBrk="1" latinLnBrk="0" hangingPunct="1">
      <a:defRPr sz="1200" kern="1200">
        <a:solidFill>
          <a:schemeClr val="tx1"/>
        </a:solidFill>
        <a:latin typeface="+mn-lt"/>
        <a:ea typeface="+mn-ea"/>
        <a:cs typeface="+mn-cs"/>
      </a:defRPr>
    </a:lvl8pPr>
    <a:lvl9pPr marL="3657323" algn="l" defTabSz="4571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wikipedia.org/wiki/Hamburg" TargetMode="External"/><Relationship Id="rId7" Type="http://schemas.openxmlformats.org/officeDocument/2006/relationships/hyperlink" Target="https://de.wikipedia.org/wiki/Nordrhein-Westfale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e.wikipedia.org/wiki/Kommunalwahlen_in_Bayern_2020" TargetMode="External"/><Relationship Id="rId5" Type="http://schemas.openxmlformats.org/officeDocument/2006/relationships/hyperlink" Target="https://de.wikipedia.org/wiki/Bayern" TargetMode="External"/><Relationship Id="rId4" Type="http://schemas.openxmlformats.org/officeDocument/2006/relationships/hyperlink" Target="https://de.wikipedia.org/wiki/B%C3%BCrgerschaftswahl_in_Hamburg_202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685800"/>
            <a:ext cx="6092825" cy="3429000"/>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8A44B248-B24D-1B4F-BC9E-53EB40A8BB24}" type="slidenum">
              <a:rPr lang="de-DE" smtClean="0"/>
              <a:t>0</a:t>
            </a:fld>
            <a:endParaRPr lang="de-DE"/>
          </a:p>
        </p:txBody>
      </p:sp>
    </p:spTree>
    <p:extLst>
      <p:ext uri="{BB962C8B-B14F-4D97-AF65-F5344CB8AC3E}">
        <p14:creationId xmlns:p14="http://schemas.microsoft.com/office/powerpoint/2010/main" val="94467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685800"/>
            <a:ext cx="6092825" cy="3429000"/>
          </a:xfrm>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8A44B248-B24D-1B4F-BC9E-53EB40A8BB24}" type="slidenum">
              <a:rPr lang="de-DE" smtClean="0"/>
              <a:t>1</a:t>
            </a:fld>
            <a:endParaRPr lang="de-DE"/>
          </a:p>
        </p:txBody>
      </p:sp>
    </p:spTree>
    <p:extLst>
      <p:ext uri="{BB962C8B-B14F-4D97-AF65-F5344CB8AC3E}">
        <p14:creationId xmlns:p14="http://schemas.microsoft.com/office/powerpoint/2010/main" val="139478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8A44B248-B24D-1B4F-BC9E-53EB40A8BB24}" type="slidenum">
              <a:rPr lang="de-DE" smtClean="0"/>
              <a:t>5</a:t>
            </a:fld>
            <a:endParaRPr lang="de-DE"/>
          </a:p>
        </p:txBody>
      </p:sp>
    </p:spTree>
    <p:extLst>
      <p:ext uri="{BB962C8B-B14F-4D97-AF65-F5344CB8AC3E}">
        <p14:creationId xmlns:p14="http://schemas.microsoft.com/office/powerpoint/2010/main" val="154520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57175" marR="0" lvl="0" indent="-257175" algn="l" defTabSz="457165" rtl="0" eaLnBrk="1" fontAlgn="auto" latinLnBrk="0" hangingPunct="1">
              <a:lnSpc>
                <a:spcPct val="100000"/>
              </a:lnSpc>
              <a:spcBef>
                <a:spcPts val="0"/>
              </a:spcBef>
              <a:spcAft>
                <a:spcPts val="0"/>
              </a:spcAft>
              <a:buClrTx/>
              <a:buSzTx/>
              <a:buFontTx/>
              <a:buAutoNum type="arabicParenBoth"/>
              <a:tabLst/>
              <a:defRPr/>
            </a:pPr>
            <a:r>
              <a:rPr lang="de-DE" sz="1200" b="1" dirty="0">
                <a:solidFill>
                  <a:schemeClr val="bg1"/>
                </a:solidFill>
                <a:latin typeface="DGB" panose="020B0406020204020204" pitchFamily="34" charset="0"/>
                <a:cs typeface="Arial" panose="020B0604020202020204" pitchFamily="34" charset="0"/>
              </a:rPr>
              <a:t>Schwerpunkthemen: Wohnen, Tarifbindung, Rente</a:t>
            </a:r>
            <a:endParaRPr lang="de-DE" sz="1200" dirty="0">
              <a:latin typeface="DGB" panose="020B0406020204020204" pitchFamily="34" charset="0"/>
            </a:endParaRPr>
          </a:p>
          <a:p>
            <a:pPr marL="257175" indent="-257175">
              <a:buAutoNum type="arabicParenBoth"/>
            </a:pPr>
            <a:r>
              <a:rPr lang="de-DE" sz="1200" dirty="0">
                <a:latin typeface="DGB" panose="020B0406020204020204" pitchFamily="34" charset="0"/>
              </a:rPr>
              <a:t>Regionalkonferenzen 3x3 Bezirke; KV/SV-Vertreter/innen (3 x ca. 200 TN)</a:t>
            </a:r>
          </a:p>
          <a:p>
            <a:pPr marL="257175" indent="-257175">
              <a:buFontTx/>
              <a:buAutoNum type="arabicParenBoth"/>
            </a:pPr>
            <a:r>
              <a:rPr lang="de-DE" sz="1200" dirty="0">
                <a:latin typeface="DGB" panose="020B0406020204020204" pitchFamily="34" charset="0"/>
              </a:rPr>
              <a:t>Transferkonferenz mit KV/SV-Vertreter/innen (ca. 500 TN), Frühjahr 2021</a:t>
            </a:r>
          </a:p>
          <a:p>
            <a:pPr marL="257175" indent="-257175">
              <a:buFontTx/>
              <a:buAutoNum type="arabicParenBoth"/>
            </a:pPr>
            <a:r>
              <a:rPr lang="de-DE" dirty="0">
                <a:effectLst/>
              </a:rPr>
              <a:t>23. Feb. </a:t>
            </a:r>
            <a:r>
              <a:rPr lang="de-DE" dirty="0"/>
              <a:t> </a:t>
            </a:r>
            <a:r>
              <a:rPr lang="de-DE" dirty="0">
                <a:hlinkClick r:id="rId3" tooltip="Hamburg"/>
              </a:rPr>
              <a:t>Hamburg</a:t>
            </a:r>
            <a:r>
              <a:rPr lang="de-DE" dirty="0"/>
              <a:t> </a:t>
            </a:r>
            <a:r>
              <a:rPr lang="de-DE" dirty="0">
                <a:hlinkClick r:id="rId4" tooltip="Bürgerschaftswahl in Hamburg 2020"/>
              </a:rPr>
              <a:t>Bürgerschaftswahl</a:t>
            </a:r>
            <a:r>
              <a:rPr lang="de-DE" dirty="0"/>
              <a:t> </a:t>
            </a:r>
            <a:r>
              <a:rPr lang="de-DE" dirty="0">
                <a:effectLst/>
              </a:rPr>
              <a:t>5 15. Mär. </a:t>
            </a:r>
            <a:r>
              <a:rPr lang="de-DE" dirty="0"/>
              <a:t> </a:t>
            </a:r>
            <a:r>
              <a:rPr lang="de-DE" dirty="0">
                <a:hlinkClick r:id="rId5" tooltip="Bayern"/>
              </a:rPr>
              <a:t>Bayern</a:t>
            </a:r>
            <a:r>
              <a:rPr lang="de-DE" dirty="0"/>
              <a:t> </a:t>
            </a:r>
            <a:r>
              <a:rPr lang="de-DE" dirty="0">
                <a:hlinkClick r:id="rId6" tooltip="Kommunalwahlen in Bayern 2020"/>
              </a:rPr>
              <a:t>Kommunalwahlen (1. Wahlgang)</a:t>
            </a:r>
            <a:r>
              <a:rPr lang="de-DE" dirty="0"/>
              <a:t> </a:t>
            </a:r>
            <a:r>
              <a:rPr lang="de-DE" dirty="0">
                <a:effectLst/>
              </a:rPr>
              <a:t>6 29. Mär. </a:t>
            </a:r>
            <a:r>
              <a:rPr lang="de-DE" dirty="0"/>
              <a:t> </a:t>
            </a:r>
            <a:r>
              <a:rPr lang="de-DE" dirty="0">
                <a:hlinkClick r:id="rId5" tooltip="Bayern"/>
              </a:rPr>
              <a:t>Bayern</a:t>
            </a:r>
            <a:r>
              <a:rPr lang="de-DE" dirty="0"/>
              <a:t> </a:t>
            </a:r>
            <a:r>
              <a:rPr lang="de-DE" dirty="0">
                <a:hlinkClick r:id="rId6" tooltip="Kommunalwahlen in Bayern 2020"/>
              </a:rPr>
              <a:t>Kommunalwahlen (2. Wahlgang)</a:t>
            </a:r>
            <a:r>
              <a:rPr lang="de-DE" dirty="0"/>
              <a:t> </a:t>
            </a:r>
            <a:r>
              <a:rPr lang="de-DE" dirty="0">
                <a:effectLst/>
              </a:rPr>
              <a:t>6 13. Sep. </a:t>
            </a:r>
            <a:r>
              <a:rPr lang="de-DE" dirty="0"/>
              <a:t> </a:t>
            </a:r>
            <a:r>
              <a:rPr lang="de-DE" dirty="0">
                <a:hlinkClick r:id="rId7" tooltip="Nordrhein-Westfalen"/>
              </a:rPr>
              <a:t>Nordrhein-Westfalen</a:t>
            </a:r>
            <a:endParaRPr lang="de-DE" sz="1200" dirty="0">
              <a:latin typeface="DGB" panose="020B0406020204020204" pitchFamily="34" charset="0"/>
            </a:endParaRPr>
          </a:p>
          <a:p>
            <a:endParaRPr lang="de-DE" dirty="0"/>
          </a:p>
        </p:txBody>
      </p:sp>
      <p:sp>
        <p:nvSpPr>
          <p:cNvPr id="4" name="Foliennummernplatzhalter 3"/>
          <p:cNvSpPr>
            <a:spLocks noGrp="1"/>
          </p:cNvSpPr>
          <p:nvPr>
            <p:ph type="sldNum" sz="quarter" idx="10"/>
          </p:nvPr>
        </p:nvSpPr>
        <p:spPr/>
        <p:txBody>
          <a:bodyPr/>
          <a:lstStyle/>
          <a:p>
            <a:fld id="{E2BCD828-8B6E-4D8E-9F14-352F468A4FD2}" type="slidenum">
              <a:rPr lang="de-DE" smtClean="0"/>
              <a:t>11</a:t>
            </a:fld>
            <a:endParaRPr lang="de-DE"/>
          </a:p>
        </p:txBody>
      </p:sp>
    </p:spTree>
    <p:extLst>
      <p:ext uri="{BB962C8B-B14F-4D97-AF65-F5344CB8AC3E}">
        <p14:creationId xmlns:p14="http://schemas.microsoft.com/office/powerpoint/2010/main" val="176751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a:solidFill>
                <a:prstClr val="black"/>
              </a:solidFill>
            </a:endParaRPr>
          </a:p>
        </p:txBody>
      </p:sp>
      <p:sp>
        <p:nvSpPr>
          <p:cNvPr id="5" name="Foliennummernplatzhalter 4"/>
          <p:cNvSpPr>
            <a:spLocks noGrp="1"/>
          </p:cNvSpPr>
          <p:nvPr>
            <p:ph type="sldNum" sz="quarter" idx="11"/>
          </p:nvPr>
        </p:nvSpPr>
        <p:spPr/>
        <p:txBody>
          <a:bodyPr/>
          <a:lstStyle/>
          <a:p>
            <a:fld id="{8A44B248-B24D-1B4F-BC9E-53EB40A8BB24}"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423497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Künftig</a:t>
            </a:r>
            <a:r>
              <a:rPr lang="de-DE" baseline="0" dirty="0"/>
              <a:t> auch für Regionen Accounts</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8A44B248-B24D-1B4F-BC9E-53EB40A8BB24}" type="slidenum">
              <a:rPr lang="de-DE" smtClean="0"/>
              <a:t>14</a:t>
            </a:fld>
            <a:endParaRPr lang="de-DE"/>
          </a:p>
        </p:txBody>
      </p:sp>
    </p:spTree>
    <p:extLst>
      <p:ext uri="{BB962C8B-B14F-4D97-AF65-F5344CB8AC3E}">
        <p14:creationId xmlns:p14="http://schemas.microsoft.com/office/powerpoint/2010/main" val="409917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Themenwahl: Nachhaltigkeit,</a:t>
            </a:r>
            <a:r>
              <a:rPr lang="de-DE" baseline="0" dirty="0"/>
              <a:t> Glaubwürdigkeit</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8A44B248-B24D-1B4F-BC9E-53EB40A8BB24}" type="slidenum">
              <a:rPr lang="de-DE" smtClean="0"/>
              <a:t>23</a:t>
            </a:fld>
            <a:endParaRPr lang="de-DE"/>
          </a:p>
        </p:txBody>
      </p:sp>
    </p:spTree>
    <p:extLst>
      <p:ext uri="{BB962C8B-B14F-4D97-AF65-F5344CB8AC3E}">
        <p14:creationId xmlns:p14="http://schemas.microsoft.com/office/powerpoint/2010/main" val="2924169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C2A217-7BC6-C140-B6E7-4E97B0B9443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91726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er alle Texte + Grafik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Foliennummernplatzhalter 6"/>
          <p:cNvSpPr>
            <a:spLocks noGrp="1"/>
          </p:cNvSpPr>
          <p:nvPr>
            <p:ph type="sldNum" sz="quarter" idx="12"/>
          </p:nvPr>
        </p:nvSpPr>
        <p:spPr>
          <a:xfrm>
            <a:off x="8534413" y="4751348"/>
            <a:ext cx="508705" cy="215570"/>
          </a:xfrm>
          <a:prstGeom prst="rect">
            <a:avLst/>
          </a:prstGeom>
        </p:spPr>
        <p:txBody>
          <a:bodyPr anchor="ctr" anchorCtr="0"/>
          <a:lstStyle>
            <a:lvl1pPr algn="ctr">
              <a:defRPr sz="1000" b="0" i="0" baseline="0">
                <a:solidFill>
                  <a:schemeClr val="bg1"/>
                </a:solidFill>
                <a:latin typeface="Arial" panose="020B0604020202020204" pitchFamily="34" charset="0"/>
                <a:cs typeface="Arial" panose="020B0604020202020204" pitchFamily="34" charset="0"/>
              </a:defRPr>
            </a:lvl1pPr>
          </a:lstStyle>
          <a:p>
            <a:fld id="{398F31F2-0239-6642-8212-393F89E1AC2E}" type="slidenum">
              <a:rPr lang="de-DE" smtClean="0"/>
              <a:pPr/>
              <a:t>‹Nr.›</a:t>
            </a:fld>
            <a:endParaRPr lang="de-DE" dirty="0"/>
          </a:p>
        </p:txBody>
      </p:sp>
      <p:sp>
        <p:nvSpPr>
          <p:cNvPr id="2" name="Titel 1"/>
          <p:cNvSpPr>
            <a:spLocks noGrp="1"/>
          </p:cNvSpPr>
          <p:nvPr>
            <p:ph type="title" hasCustomPrompt="1"/>
          </p:nvPr>
        </p:nvSpPr>
        <p:spPr>
          <a:xfrm>
            <a:off x="457200" y="614180"/>
            <a:ext cx="7808686" cy="611620"/>
          </a:xfrm>
        </p:spPr>
        <p:txBody>
          <a:bodyPr lIns="0" tIns="0" rIns="0" bIns="0" anchor="t" anchorCtr="0"/>
          <a:lstStyle>
            <a:lvl1pPr>
              <a:defRPr b="0" i="0" baseline="0">
                <a:latin typeface="Arial Black" panose="020B0604020202020204" pitchFamily="34" charset="0"/>
              </a:defRPr>
            </a:lvl1pPr>
          </a:lstStyle>
          <a:p>
            <a:r>
              <a:rPr lang="de-DE" dirty="0"/>
              <a:t>Überschrift bearbeiten</a:t>
            </a:r>
          </a:p>
        </p:txBody>
      </p:sp>
      <p:sp>
        <p:nvSpPr>
          <p:cNvPr id="9" name="Inhaltsplatzhalter 8">
            <a:extLst>
              <a:ext uri="{FF2B5EF4-FFF2-40B4-BE49-F238E27FC236}">
                <a16:creationId xmlns:a16="http://schemas.microsoft.com/office/drawing/2014/main" xmlns="" id="{99CC5C69-0D5D-C443-935D-E35B0E01D5F4}"/>
              </a:ext>
            </a:extLst>
          </p:cNvPr>
          <p:cNvSpPr>
            <a:spLocks noGrp="1"/>
          </p:cNvSpPr>
          <p:nvPr>
            <p:ph sz="quarter" idx="13"/>
          </p:nvPr>
        </p:nvSpPr>
        <p:spPr>
          <a:xfrm>
            <a:off x="468313" y="1325972"/>
            <a:ext cx="7810500" cy="3017181"/>
          </a:xfrm>
        </p:spPr>
        <p:txBody>
          <a:bodyPr/>
          <a:lstStyle>
            <a:lvl1pPr>
              <a:defRPr sz="1800" b="0" i="0" baseline="0">
                <a:latin typeface="Arial Narrow" panose="020B0604020202020204" pitchFamily="34" charset="0"/>
                <a:ea typeface="Frutiger 47 Light Condensed" charset="0"/>
                <a:cs typeface="Frutiger 47 Light Condensed" charset="0"/>
              </a:defRPr>
            </a:lvl1pPr>
          </a:lstStyle>
          <a:p>
            <a:pPr lvl="0"/>
            <a:r>
              <a:rPr lang="de-DE" dirty="0"/>
              <a:t>Textmasterformat bearbeiten</a:t>
            </a:r>
          </a:p>
        </p:txBody>
      </p:sp>
    </p:spTree>
    <p:extLst>
      <p:ext uri="{BB962C8B-B14F-4D97-AF65-F5344CB8AC3E}">
        <p14:creationId xmlns:p14="http://schemas.microsoft.com/office/powerpoint/2010/main" val="324277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gramme">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xmlns="" id="{4F6EE6F7-F119-3848-93D5-94A7CE127767}"/>
              </a:ext>
            </a:extLst>
          </p:cNvPr>
          <p:cNvSpPr>
            <a:spLocks noGrp="1"/>
          </p:cNvSpPr>
          <p:nvPr>
            <p:ph type="title" hasCustomPrompt="1"/>
          </p:nvPr>
        </p:nvSpPr>
        <p:spPr>
          <a:xfrm>
            <a:off x="410900" y="625126"/>
            <a:ext cx="7765738" cy="585484"/>
          </a:xfrm>
        </p:spPr>
        <p:txBody>
          <a:bodyPr lIns="0" tIns="0" rIns="0" bIns="0" anchor="t" anchorCtr="0">
            <a:normAutofit/>
          </a:bodyPr>
          <a:lstStyle>
            <a:lvl1pPr>
              <a:defRPr/>
            </a:lvl1pPr>
          </a:lstStyle>
          <a:p>
            <a:r>
              <a:rPr lang="de-DE" dirty="0"/>
              <a:t>Überschrift bearbeiten</a:t>
            </a:r>
          </a:p>
        </p:txBody>
      </p:sp>
      <p:sp>
        <p:nvSpPr>
          <p:cNvPr id="7" name="Foliennummernplatzhalter 6">
            <a:extLst>
              <a:ext uri="{FF2B5EF4-FFF2-40B4-BE49-F238E27FC236}">
                <a16:creationId xmlns:a16="http://schemas.microsoft.com/office/drawing/2014/main" xmlns="" id="{87B016E9-4568-FC4B-AA3E-CDE91407E314}"/>
              </a:ext>
            </a:extLst>
          </p:cNvPr>
          <p:cNvSpPr>
            <a:spLocks noGrp="1"/>
          </p:cNvSpPr>
          <p:nvPr>
            <p:ph type="sldNum" sz="quarter" idx="12"/>
          </p:nvPr>
        </p:nvSpPr>
        <p:spPr>
          <a:xfrm>
            <a:off x="8534413" y="4751348"/>
            <a:ext cx="508705" cy="215570"/>
          </a:xfrm>
          <a:prstGeom prst="rect">
            <a:avLst/>
          </a:prstGeom>
        </p:spPr>
        <p:txBody>
          <a:bodyPr anchor="ctr" anchorCtr="0"/>
          <a:lstStyle>
            <a:lvl1pPr algn="ctr">
              <a:defRPr sz="1000" b="0" i="0">
                <a:solidFill>
                  <a:schemeClr val="bg1"/>
                </a:solidFill>
                <a:latin typeface="Arial" panose="020B0604020202020204" pitchFamily="34" charset="0"/>
                <a:cs typeface="Arial" panose="020B0604020202020204" pitchFamily="34" charset="0"/>
              </a:defRPr>
            </a:lvl1pPr>
          </a:lstStyle>
          <a:p>
            <a:fld id="{398F31F2-0239-6642-8212-393F89E1AC2E}" type="slidenum">
              <a:rPr lang="de-DE" smtClean="0"/>
              <a:pPr/>
              <a:t>‹Nr.›</a:t>
            </a:fld>
            <a:endParaRPr lang="de-DE" dirty="0"/>
          </a:p>
        </p:txBody>
      </p:sp>
      <p:sp>
        <p:nvSpPr>
          <p:cNvPr id="6" name="Diagrammplatzhalter 5"/>
          <p:cNvSpPr>
            <a:spLocks noGrp="1"/>
          </p:cNvSpPr>
          <p:nvPr>
            <p:ph type="chart" sz="quarter" idx="13"/>
          </p:nvPr>
        </p:nvSpPr>
        <p:spPr>
          <a:xfrm>
            <a:off x="411163" y="1384300"/>
            <a:ext cx="7766050" cy="2852738"/>
          </a:xfrm>
        </p:spPr>
        <p:txBody>
          <a:bodyPr rIns="0"/>
          <a:lstStyle>
            <a:lvl1pPr>
              <a:defRPr sz="1600" kern="1200"/>
            </a:lvl1pPr>
          </a:lstStyle>
          <a:p>
            <a:r>
              <a:rPr lang="de-DE"/>
              <a:t>Diagramm durch Klicken auf Symbol hinzufügen</a:t>
            </a:r>
          </a:p>
        </p:txBody>
      </p:sp>
    </p:spTree>
    <p:extLst>
      <p:ext uri="{BB962C8B-B14F-4D97-AF65-F5344CB8AC3E}">
        <p14:creationId xmlns:p14="http://schemas.microsoft.com/office/powerpoint/2010/main" val="125823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nicht Vollformat">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xmlns="" id="{2C5971A9-01D9-AE48-99D6-6A5FC418E903}"/>
              </a:ext>
            </a:extLst>
          </p:cNvPr>
          <p:cNvSpPr>
            <a:spLocks noGrp="1"/>
          </p:cNvSpPr>
          <p:nvPr>
            <p:ph type="pic" sz="quarter" idx="13"/>
          </p:nvPr>
        </p:nvSpPr>
        <p:spPr>
          <a:xfrm>
            <a:off x="414339" y="627048"/>
            <a:ext cx="7775005" cy="3865378"/>
          </a:xfrm>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xmlns="" id="{4F6EE6F7-F119-3848-93D5-94A7CE127767}"/>
              </a:ext>
            </a:extLst>
          </p:cNvPr>
          <p:cNvSpPr>
            <a:spLocks noGrp="1"/>
          </p:cNvSpPr>
          <p:nvPr>
            <p:ph type="title" hasCustomPrompt="1"/>
          </p:nvPr>
        </p:nvSpPr>
        <p:spPr>
          <a:xfrm>
            <a:off x="410900" y="625126"/>
            <a:ext cx="6624112" cy="622276"/>
          </a:xfrm>
        </p:spPr>
        <p:txBody>
          <a:bodyPr lIns="0" tIns="0" rIns="0" bIns="0" anchor="t" anchorCtr="0">
            <a:normAutofit/>
          </a:bodyPr>
          <a:lstStyle>
            <a:lvl1pPr>
              <a:defRPr/>
            </a:lvl1pPr>
          </a:lstStyle>
          <a:p>
            <a:r>
              <a:rPr lang="de-DE" dirty="0"/>
              <a:t>Überschrift bearbeiten</a:t>
            </a:r>
          </a:p>
        </p:txBody>
      </p:sp>
      <p:sp>
        <p:nvSpPr>
          <p:cNvPr id="9" name="Foliennummernplatzhalter 6">
            <a:extLst>
              <a:ext uri="{FF2B5EF4-FFF2-40B4-BE49-F238E27FC236}">
                <a16:creationId xmlns:a16="http://schemas.microsoft.com/office/drawing/2014/main" xmlns="" id="{87B016E9-4568-FC4B-AA3E-CDE91407E314}"/>
              </a:ext>
            </a:extLst>
          </p:cNvPr>
          <p:cNvSpPr>
            <a:spLocks noGrp="1"/>
          </p:cNvSpPr>
          <p:nvPr>
            <p:ph type="sldNum" sz="quarter" idx="12"/>
          </p:nvPr>
        </p:nvSpPr>
        <p:spPr>
          <a:xfrm>
            <a:off x="8534413" y="4751348"/>
            <a:ext cx="508705" cy="215570"/>
          </a:xfrm>
          <a:prstGeom prst="rect">
            <a:avLst/>
          </a:prstGeom>
        </p:spPr>
        <p:txBody>
          <a:bodyPr anchor="ctr" anchorCtr="0"/>
          <a:lstStyle>
            <a:lvl1pPr algn="ctr">
              <a:defRPr sz="1000" b="0" i="0">
                <a:solidFill>
                  <a:schemeClr val="bg1"/>
                </a:solidFill>
                <a:latin typeface="Arial" panose="020B0604020202020204" pitchFamily="34" charset="0"/>
                <a:cs typeface="Arial" panose="020B0604020202020204" pitchFamily="34" charset="0"/>
              </a:defRPr>
            </a:lvl1pPr>
          </a:lstStyle>
          <a:p>
            <a:fld id="{398F31F2-0239-6642-8212-393F89E1AC2E}" type="slidenum">
              <a:rPr lang="de-DE" smtClean="0"/>
              <a:pPr/>
              <a:t>‹Nr.›</a:t>
            </a:fld>
            <a:endParaRPr lang="de-DE" dirty="0"/>
          </a:p>
        </p:txBody>
      </p:sp>
    </p:spTree>
    <p:extLst>
      <p:ext uri="{BB962C8B-B14F-4D97-AF65-F5344CB8AC3E}">
        <p14:creationId xmlns:p14="http://schemas.microsoft.com/office/powerpoint/2010/main" val="86714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nks Text rechts Bild">
    <p:spTree>
      <p:nvGrpSpPr>
        <p:cNvPr id="1" name=""/>
        <p:cNvGrpSpPr/>
        <p:nvPr/>
      </p:nvGrpSpPr>
      <p:grpSpPr>
        <a:xfrm>
          <a:off x="0" y="0"/>
          <a:ext cx="0" cy="0"/>
          <a:chOff x="0" y="0"/>
          <a:chExt cx="0" cy="0"/>
        </a:xfrm>
      </p:grpSpPr>
      <p:sp>
        <p:nvSpPr>
          <p:cNvPr id="3" name="Bildplatzhalter 5">
            <a:extLst>
              <a:ext uri="{FF2B5EF4-FFF2-40B4-BE49-F238E27FC236}">
                <a16:creationId xmlns:a16="http://schemas.microsoft.com/office/drawing/2014/main" xmlns="" id="{2C5971A9-01D9-AE48-99D6-6A5FC418E903}"/>
              </a:ext>
            </a:extLst>
          </p:cNvPr>
          <p:cNvSpPr>
            <a:spLocks noGrp="1"/>
          </p:cNvSpPr>
          <p:nvPr>
            <p:ph type="pic" sz="quarter" idx="13"/>
          </p:nvPr>
        </p:nvSpPr>
        <p:spPr>
          <a:xfrm>
            <a:off x="4288779" y="627048"/>
            <a:ext cx="3900565" cy="3865378"/>
          </a:xfrm>
        </p:spPr>
        <p:txBody>
          <a:bodyPr/>
          <a:lstStyle/>
          <a:p>
            <a:r>
              <a:rPr lang="de-DE"/>
              <a:t>Bild durch Klicken auf Symbol hinzufügen</a:t>
            </a:r>
            <a:endParaRPr lang="de-DE" dirty="0"/>
          </a:p>
        </p:txBody>
      </p:sp>
      <p:sp>
        <p:nvSpPr>
          <p:cNvPr id="7" name="Foliennummernplatzhalter 6">
            <a:extLst>
              <a:ext uri="{FF2B5EF4-FFF2-40B4-BE49-F238E27FC236}">
                <a16:creationId xmlns:a16="http://schemas.microsoft.com/office/drawing/2014/main" xmlns="" id="{87B016E9-4568-FC4B-AA3E-CDE91407E314}"/>
              </a:ext>
            </a:extLst>
          </p:cNvPr>
          <p:cNvSpPr>
            <a:spLocks noGrp="1"/>
          </p:cNvSpPr>
          <p:nvPr>
            <p:ph type="sldNum" sz="quarter" idx="12"/>
          </p:nvPr>
        </p:nvSpPr>
        <p:spPr>
          <a:xfrm>
            <a:off x="8534413" y="4751348"/>
            <a:ext cx="508705" cy="215570"/>
          </a:xfrm>
          <a:prstGeom prst="rect">
            <a:avLst/>
          </a:prstGeom>
        </p:spPr>
        <p:txBody>
          <a:bodyPr anchor="ctr" anchorCtr="0"/>
          <a:lstStyle>
            <a:lvl1pPr algn="ctr">
              <a:defRPr sz="1000" b="0" i="0">
                <a:solidFill>
                  <a:schemeClr val="bg1"/>
                </a:solidFill>
                <a:latin typeface="Arial" panose="020B0604020202020204" pitchFamily="34" charset="0"/>
                <a:cs typeface="Arial" panose="020B0604020202020204" pitchFamily="34" charset="0"/>
              </a:defRPr>
            </a:lvl1pPr>
          </a:lstStyle>
          <a:p>
            <a:fld id="{398F31F2-0239-6642-8212-393F89E1AC2E}" type="slidenum">
              <a:rPr lang="de-DE" smtClean="0"/>
              <a:pPr/>
              <a:t>‹Nr.›</a:t>
            </a:fld>
            <a:endParaRPr lang="de-DE" dirty="0"/>
          </a:p>
        </p:txBody>
      </p:sp>
      <p:sp>
        <p:nvSpPr>
          <p:cNvPr id="5" name="Inhaltsplatzhalter 4"/>
          <p:cNvSpPr>
            <a:spLocks noGrp="1"/>
          </p:cNvSpPr>
          <p:nvPr>
            <p:ph sz="quarter" idx="14"/>
          </p:nvPr>
        </p:nvSpPr>
        <p:spPr>
          <a:xfrm>
            <a:off x="411163" y="1618408"/>
            <a:ext cx="3779837" cy="287421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6888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Vollformat">
    <p:bg>
      <p:bgRef idx="1001">
        <a:schemeClr val="bg2"/>
      </p:bgRef>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xmlns="" id="{4308FB23-60A4-C041-BF75-5621CCCBF690}"/>
              </a:ext>
            </a:extLst>
          </p:cNvPr>
          <p:cNvSpPr>
            <a:spLocks noGrp="1"/>
          </p:cNvSpPr>
          <p:nvPr>
            <p:ph type="title" hasCustomPrompt="1"/>
          </p:nvPr>
        </p:nvSpPr>
        <p:spPr>
          <a:xfrm>
            <a:off x="445912" y="637570"/>
            <a:ext cx="8060267" cy="622276"/>
          </a:xfrm>
        </p:spPr>
        <p:txBody>
          <a:bodyPr anchor="t" anchorCtr="0"/>
          <a:lstStyle>
            <a:lvl1pPr>
              <a:defRPr/>
            </a:lvl1pPr>
          </a:lstStyle>
          <a:p>
            <a:r>
              <a:rPr lang="de-DE" dirty="0"/>
              <a:t>Überschrift bearbeiten</a:t>
            </a:r>
          </a:p>
        </p:txBody>
      </p:sp>
      <p:sp>
        <p:nvSpPr>
          <p:cNvPr id="4" name="Bildplatzhalter 3">
            <a:extLst>
              <a:ext uri="{FF2B5EF4-FFF2-40B4-BE49-F238E27FC236}">
                <a16:creationId xmlns:a16="http://schemas.microsoft.com/office/drawing/2014/main" xmlns="" id="{651749D5-C782-7F44-AE52-06DE6D706A69}"/>
              </a:ext>
            </a:extLst>
          </p:cNvPr>
          <p:cNvSpPr>
            <a:spLocks noGrp="1"/>
          </p:cNvSpPr>
          <p:nvPr>
            <p:ph type="pic" sz="quarter" idx="10"/>
          </p:nvPr>
        </p:nvSpPr>
        <p:spPr>
          <a:xfrm>
            <a:off x="0" y="0"/>
            <a:ext cx="9144000" cy="5145088"/>
          </a:xfrm>
        </p:spPr>
        <p:txBody>
          <a:bodyPr/>
          <a:lstStyle/>
          <a:p>
            <a:r>
              <a:rPr lang="de-DE" dirty="0"/>
              <a:t>Bild durch Klicken auf Symbol hinzufügen</a:t>
            </a:r>
          </a:p>
        </p:txBody>
      </p:sp>
    </p:spTree>
    <p:extLst>
      <p:ext uri="{BB962C8B-B14F-4D97-AF65-F5344CB8AC3E}">
        <p14:creationId xmlns:p14="http://schemas.microsoft.com/office/powerpoint/2010/main" val="285617425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ressum">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8" name="Textfeld 17"/>
          <p:cNvSpPr txBox="1"/>
          <p:nvPr userDrawn="1"/>
        </p:nvSpPr>
        <p:spPr>
          <a:xfrm>
            <a:off x="1500444" y="3549637"/>
            <a:ext cx="1980178" cy="509883"/>
          </a:xfrm>
          <a:prstGeom prst="rect">
            <a:avLst/>
          </a:prstGeom>
          <a:noFill/>
        </p:spPr>
        <p:txBody>
          <a:bodyPr wrap="square" lIns="0" tIns="0" rIns="0" bIns="0" rtlCol="0">
            <a:spAutoFit/>
          </a:bodyPr>
          <a:lstStyle/>
          <a:p>
            <a:pPr>
              <a:lnSpc>
                <a:spcPct val="120000"/>
              </a:lnSpc>
            </a:pPr>
            <a:r>
              <a:rPr lang="de-DE" sz="1400" baseline="0" dirty="0" err="1">
                <a:latin typeface="Arial" panose="020B0604020202020204" pitchFamily="34" charset="0"/>
                <a:cs typeface="Arial" panose="020B0604020202020204" pitchFamily="34" charset="0"/>
              </a:rPr>
              <a:t>redenwirueber.de</a:t>
            </a:r>
            <a:endParaRPr lang="de-DE" sz="1400" baseline="0" dirty="0">
              <a:latin typeface="Arial" panose="020B0604020202020204" pitchFamily="34" charset="0"/>
              <a:cs typeface="Arial" panose="020B0604020202020204" pitchFamily="34" charset="0"/>
            </a:endParaRPr>
          </a:p>
          <a:p>
            <a:pPr>
              <a:lnSpc>
                <a:spcPct val="120000"/>
              </a:lnSpc>
            </a:pPr>
            <a:r>
              <a:rPr lang="de-DE" sz="1400" baseline="0" dirty="0">
                <a:latin typeface="Arial" panose="020B0604020202020204" pitchFamily="34" charset="0"/>
                <a:cs typeface="Arial" panose="020B0604020202020204" pitchFamily="34" charset="0"/>
              </a:rPr>
              <a:t>#</a:t>
            </a:r>
            <a:r>
              <a:rPr lang="de-DE" sz="1400" baseline="0" dirty="0" err="1">
                <a:latin typeface="Arial" panose="020B0604020202020204" pitchFamily="34" charset="0"/>
                <a:cs typeface="Arial" panose="020B0604020202020204" pitchFamily="34" charset="0"/>
              </a:rPr>
              <a:t>RedenWirÜber</a:t>
            </a:r>
            <a:endParaRPr lang="de-DE" sz="1400" baseline="0" dirty="0">
              <a:latin typeface="Arial" panose="020B0604020202020204" pitchFamily="34" charset="0"/>
              <a:cs typeface="Arial" panose="020B0604020202020204" pitchFamily="34" charset="0"/>
            </a:endParaRPr>
          </a:p>
        </p:txBody>
      </p:sp>
      <p:sp>
        <p:nvSpPr>
          <p:cNvPr id="21" name="Textfeld 20"/>
          <p:cNvSpPr txBox="1"/>
          <p:nvPr userDrawn="1"/>
        </p:nvSpPr>
        <p:spPr>
          <a:xfrm>
            <a:off x="4560278" y="770404"/>
            <a:ext cx="3272447" cy="553998"/>
          </a:xfrm>
          <a:prstGeom prst="rect">
            <a:avLst/>
          </a:prstGeom>
          <a:noFill/>
        </p:spPr>
        <p:txBody>
          <a:bodyPr wrap="square" lIns="0" tIns="0" rIns="0" bIns="0" rtlCol="0">
            <a:spAutoFit/>
          </a:bodyPr>
          <a:lstStyle/>
          <a:p>
            <a:pPr lvl="0"/>
            <a:r>
              <a:rPr lang="de-DE" b="1" i="0" cap="all" baseline="0" dirty="0">
                <a:latin typeface="Arial Black Regular"/>
              </a:rPr>
              <a:t>Danke für die Aufmerksamkeit</a:t>
            </a:r>
          </a:p>
        </p:txBody>
      </p:sp>
      <p:sp>
        <p:nvSpPr>
          <p:cNvPr id="24" name="Textplatzhalter 23"/>
          <p:cNvSpPr>
            <a:spLocks noGrp="1"/>
          </p:cNvSpPr>
          <p:nvPr>
            <p:ph type="body" sz="quarter" idx="10"/>
          </p:nvPr>
        </p:nvSpPr>
        <p:spPr>
          <a:xfrm>
            <a:off x="4560278" y="1589087"/>
            <a:ext cx="3629635" cy="1741488"/>
          </a:xfrm>
        </p:spPr>
        <p:txBody>
          <a:bodyPr lIns="0" tIns="0" rIns="0" bIns="0"/>
          <a:lstStyle>
            <a:lvl1pPr marL="0" indent="0">
              <a:buFontTx/>
              <a:buNone/>
              <a:defRPr/>
            </a:lvl1pPr>
            <a:lvl2pPr marL="457337" indent="0">
              <a:buFontTx/>
              <a:buNone/>
              <a:defRPr/>
            </a:lvl2pPr>
            <a:lvl3pPr marL="914674" indent="0">
              <a:buFontTx/>
              <a:buNone/>
              <a:defRPr/>
            </a:lvl3pPr>
            <a:lvl4pPr marL="1372011" indent="0">
              <a:buFontTx/>
              <a:buNone/>
              <a:defRPr/>
            </a:lvl4pPr>
            <a:lvl5pPr marL="1829348" indent="0">
              <a:buFontTx/>
              <a:buNone/>
              <a:defRPr/>
            </a:lvl5pPr>
          </a:lstStyle>
          <a:p>
            <a:pPr lvl="0"/>
            <a:r>
              <a:rPr lang="de-DE" dirty="0"/>
              <a:t>Textmasterformat bearbeiten</a:t>
            </a:r>
          </a:p>
        </p:txBody>
      </p:sp>
    </p:spTree>
    <p:extLst>
      <p:ext uri="{BB962C8B-B14F-4D97-AF65-F5344CB8AC3E}">
        <p14:creationId xmlns:p14="http://schemas.microsoft.com/office/powerpoint/2010/main" val="322949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F63B013-F683-4E84-AE5E-2D0B2EF05DC3}"/>
              </a:ext>
            </a:extLst>
          </p:cNvPr>
          <p:cNvSpPr>
            <a:spLocks noGrp="1"/>
          </p:cNvSpPr>
          <p:nvPr>
            <p:ph type="title"/>
          </p:nvPr>
        </p:nvSpPr>
        <p:spPr/>
        <p:txBody>
          <a:bodyPr/>
          <a:lstStyle/>
          <a:p>
            <a:r>
              <a:rPr lang="de-DE"/>
              <a:t>Mastertitelformat bearbeiten</a:t>
            </a:r>
          </a:p>
        </p:txBody>
      </p:sp>
      <p:sp>
        <p:nvSpPr>
          <p:cNvPr id="4" name="Foliennummernplatzhalter 6">
            <a:extLst>
              <a:ext uri="{FF2B5EF4-FFF2-40B4-BE49-F238E27FC236}">
                <a16:creationId xmlns:a16="http://schemas.microsoft.com/office/drawing/2014/main" xmlns="" id="{0FE7D87B-85A6-E849-A46D-14F2DDB72746}"/>
              </a:ext>
            </a:extLst>
          </p:cNvPr>
          <p:cNvSpPr>
            <a:spLocks noGrp="1"/>
          </p:cNvSpPr>
          <p:nvPr>
            <p:ph type="sldNum" sz="quarter" idx="12"/>
          </p:nvPr>
        </p:nvSpPr>
        <p:spPr>
          <a:xfrm>
            <a:off x="8534413" y="4751348"/>
            <a:ext cx="508705" cy="215570"/>
          </a:xfrm>
          <a:prstGeom prst="rect">
            <a:avLst/>
          </a:prstGeom>
        </p:spPr>
        <p:txBody>
          <a:bodyPr anchor="ctr" anchorCtr="0"/>
          <a:lstStyle>
            <a:lvl1pPr algn="ctr">
              <a:defRPr sz="1000" b="0" i="0">
                <a:solidFill>
                  <a:schemeClr val="bg1"/>
                </a:solidFill>
                <a:latin typeface="Arial" panose="020B0604020202020204" pitchFamily="34" charset="0"/>
                <a:cs typeface="Arial" panose="020B0604020202020204" pitchFamily="34" charset="0"/>
              </a:defRPr>
            </a:lvl1pPr>
          </a:lstStyle>
          <a:p>
            <a:fld id="{398F31F2-0239-6642-8212-393F89E1AC2E}" type="slidenum">
              <a:rPr lang="de-DE" smtClean="0"/>
              <a:pPr/>
              <a:t>‹Nr.›</a:t>
            </a:fld>
            <a:endParaRPr lang="de-DE" dirty="0"/>
          </a:p>
        </p:txBody>
      </p:sp>
    </p:spTree>
    <p:extLst>
      <p:ext uri="{BB962C8B-B14F-4D97-AF65-F5344CB8AC3E}">
        <p14:creationId xmlns:p14="http://schemas.microsoft.com/office/powerpoint/2010/main" val="213655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2" y="66498"/>
            <a:ext cx="7610399" cy="857515"/>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457200" y="1060977"/>
            <a:ext cx="8229600" cy="3395520"/>
          </a:xfrm>
          <a:prstGeom prst="rect">
            <a:avLst/>
          </a:prstGeom>
        </p:spPr>
        <p:txBody>
          <a:bodyPr vert="horz" lIns="0" tIns="0" rIns="9144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4331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6" r:id="rId4"/>
    <p:sldLayoutId id="2147483659" r:id="rId5"/>
    <p:sldLayoutId id="2147483657" r:id="rId6"/>
    <p:sldLayoutId id="2147483655" r:id="rId7"/>
    <p:sldLayoutId id="2147483661" r:id="rId8"/>
  </p:sldLayoutIdLst>
  <p:hf hdr="0" ftr="0" dt="0"/>
  <p:txStyles>
    <p:titleStyle>
      <a:lvl1pPr algn="l" defTabSz="457337" rtl="0" eaLnBrk="1" latinLnBrk="0" hangingPunct="1">
        <a:lnSpc>
          <a:spcPts val="2800"/>
        </a:lnSpc>
        <a:spcBef>
          <a:spcPct val="0"/>
        </a:spcBef>
        <a:buNone/>
        <a:defRPr sz="2600" b="0" i="0" kern="1200" cap="all" baseline="0">
          <a:solidFill>
            <a:schemeClr val="tx1"/>
          </a:solidFill>
          <a:latin typeface="Arial Black Regular"/>
          <a:ea typeface="+mj-ea"/>
          <a:cs typeface="Arial Black Regular"/>
        </a:defRPr>
      </a:lvl1pPr>
    </p:titleStyle>
    <p:bodyStyle>
      <a:lvl1pPr marL="343003" indent="-343003" algn="l" defTabSz="457337" rtl="0" eaLnBrk="1" latinLnBrk="0" hangingPunct="1">
        <a:spcBef>
          <a:spcPts val="400"/>
        </a:spcBef>
        <a:buClr>
          <a:schemeClr val="accent2"/>
        </a:buClr>
        <a:buFont typeface="Wingdings" charset="2"/>
        <a:buChar char="§"/>
        <a:defRPr sz="1800" b="0" i="0" kern="1200" baseline="0">
          <a:solidFill>
            <a:schemeClr val="tx1"/>
          </a:solidFill>
          <a:latin typeface="Arial Narrow" panose="020B0604020202020204" pitchFamily="34" charset="0"/>
          <a:ea typeface="Frutiger 47 Light Condensed" charset="0"/>
          <a:cs typeface="Frutiger 47 Light Condensed" charset="0"/>
        </a:defRPr>
      </a:lvl1pPr>
      <a:lvl2pPr marL="743173" indent="-285836" algn="l" defTabSz="457337" rtl="0" eaLnBrk="1" latinLnBrk="0" hangingPunct="1">
        <a:spcBef>
          <a:spcPts val="400"/>
        </a:spcBef>
        <a:buClr>
          <a:schemeClr val="accent2"/>
        </a:buClr>
        <a:buFont typeface="Wingdings" charset="2"/>
        <a:buChar char="§"/>
        <a:defRPr sz="1800" b="0" i="0" kern="1200" baseline="0">
          <a:solidFill>
            <a:schemeClr val="tx1"/>
          </a:solidFill>
          <a:latin typeface="Arial Narrow" panose="020B0604020202020204" pitchFamily="34" charset="0"/>
          <a:ea typeface="Frutiger 47 Light Condensed" charset="0"/>
          <a:cs typeface="Frutiger 47 Light Condensed" charset="0"/>
        </a:defRPr>
      </a:lvl2pPr>
      <a:lvl3pPr marL="1143343" indent="-228669" algn="l" defTabSz="457337" rtl="0" eaLnBrk="1" latinLnBrk="0" hangingPunct="1">
        <a:spcBef>
          <a:spcPts val="400"/>
        </a:spcBef>
        <a:buClr>
          <a:schemeClr val="accent2"/>
        </a:buClr>
        <a:buFont typeface="Wingdings" charset="2"/>
        <a:buChar char="§"/>
        <a:defRPr sz="1800" b="0" i="0" kern="1200" baseline="0">
          <a:solidFill>
            <a:schemeClr val="tx1"/>
          </a:solidFill>
          <a:latin typeface="Arial Narrow" panose="020B0604020202020204" pitchFamily="34" charset="0"/>
          <a:ea typeface="Frutiger 47 Light Condensed" charset="0"/>
          <a:cs typeface="Frutiger 47 Light Condensed" charset="0"/>
        </a:defRPr>
      </a:lvl3pPr>
      <a:lvl4pPr marL="1600680" indent="-228669" algn="l" defTabSz="457337" rtl="0" eaLnBrk="1" latinLnBrk="0" hangingPunct="1">
        <a:spcBef>
          <a:spcPts val="400"/>
        </a:spcBef>
        <a:buClr>
          <a:schemeClr val="accent2"/>
        </a:buClr>
        <a:buFont typeface="Wingdings" charset="2"/>
        <a:buChar char="§"/>
        <a:defRPr sz="1800" b="0" i="0" kern="1200" baseline="0">
          <a:solidFill>
            <a:schemeClr val="tx1"/>
          </a:solidFill>
          <a:latin typeface="Arial Narrow" panose="020B0604020202020204" pitchFamily="34" charset="0"/>
          <a:ea typeface="Frutiger 47 Light Condensed" charset="0"/>
          <a:cs typeface="Frutiger 47 Light Condensed" charset="0"/>
        </a:defRPr>
      </a:lvl4pPr>
      <a:lvl5pPr marL="2058017" indent="-228669" algn="l" defTabSz="457337" rtl="0" eaLnBrk="1" latinLnBrk="0" hangingPunct="1">
        <a:spcBef>
          <a:spcPts val="400"/>
        </a:spcBef>
        <a:buClr>
          <a:schemeClr val="accent2"/>
        </a:buClr>
        <a:buFont typeface="Wingdings" charset="2"/>
        <a:buChar char="§"/>
        <a:defRPr sz="1800" b="0" i="0" kern="1200" baseline="0">
          <a:solidFill>
            <a:schemeClr val="tx1"/>
          </a:solidFill>
          <a:latin typeface="Arial Narrow" panose="020B0604020202020204" pitchFamily="34" charset="0"/>
          <a:ea typeface="Frutiger 47 Light Condensed" charset="0"/>
          <a:cs typeface="Frutiger 47 Light Condensed" charset="0"/>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de-DE"/>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4647660" y="614180"/>
            <a:ext cx="4058190" cy="1590858"/>
          </a:xfrm>
        </p:spPr>
        <p:txBody>
          <a:bodyPr lIns="0" tIns="0" rIns="0" bIns="0" anchor="ctr" anchorCtr="0">
            <a:noAutofit/>
          </a:bodyPr>
          <a:lstStyle/>
          <a:p>
            <a:r>
              <a:rPr lang="de-DE" sz="2800" dirty="0">
                <a:solidFill>
                  <a:srgbClr val="000000"/>
                </a:solidFill>
                <a:latin typeface="Arial Black" panose="020B0A04020102020204" pitchFamily="34" charset="0"/>
              </a:rPr>
              <a:t>Der DGB-Zukunftsdialog</a:t>
            </a:r>
          </a:p>
        </p:txBody>
      </p:sp>
      <p:sp>
        <p:nvSpPr>
          <p:cNvPr id="3" name="Textfeld 2"/>
          <p:cNvSpPr txBox="1"/>
          <p:nvPr/>
        </p:nvSpPr>
        <p:spPr>
          <a:xfrm>
            <a:off x="4511366" y="2333012"/>
            <a:ext cx="3962940"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Basis-Präsentation</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Stand März 2020</a:t>
            </a:r>
          </a:p>
        </p:txBody>
      </p:sp>
    </p:spTree>
    <p:extLst>
      <p:ext uri="{BB962C8B-B14F-4D97-AF65-F5344CB8AC3E}">
        <p14:creationId xmlns:p14="http://schemas.microsoft.com/office/powerpoint/2010/main" val="405411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398F31F2-0239-6642-8212-393F89E1AC2E}" type="slidenum">
              <a:rPr lang="de-DE" smtClean="0"/>
              <a:pPr/>
              <a:t>9</a:t>
            </a:fld>
            <a:endParaRPr lang="de-DE" dirty="0"/>
          </a:p>
        </p:txBody>
      </p:sp>
      <p:sp>
        <p:nvSpPr>
          <p:cNvPr id="6" name="Titel 5"/>
          <p:cNvSpPr>
            <a:spLocks noGrp="1"/>
          </p:cNvSpPr>
          <p:nvPr>
            <p:ph type="title"/>
          </p:nvPr>
        </p:nvSpPr>
        <p:spPr/>
        <p:txBody>
          <a:bodyPr>
            <a:normAutofit/>
          </a:bodyPr>
          <a:lstStyle/>
          <a:p>
            <a:r>
              <a:rPr lang="de-DE" b="0" dirty="0"/>
              <a:t>Schwerpunktthemen</a:t>
            </a:r>
          </a:p>
        </p:txBody>
      </p:sp>
      <p:sp>
        <p:nvSpPr>
          <p:cNvPr id="7" name="Inhaltsplatzhalter 6"/>
          <p:cNvSpPr>
            <a:spLocks noGrp="1"/>
          </p:cNvSpPr>
          <p:nvPr>
            <p:ph sz="quarter" idx="13"/>
          </p:nvPr>
        </p:nvSpPr>
        <p:spPr>
          <a:xfrm>
            <a:off x="468313" y="1225800"/>
            <a:ext cx="7810500" cy="3292613"/>
          </a:xfrm>
        </p:spPr>
        <p:txBody>
          <a:bodyPr/>
          <a:lstStyle/>
          <a:p>
            <a:r>
              <a:rPr lang="de-DE" dirty="0"/>
              <a:t>Um bundesweit größere Aufmerksamkeit zu erzielen und Synergieeffekte zu nutzen, beschließt der Bundesvorstand Schwerpunktthemen, für die Materialien zentral vorbereitet und zur Bestellung bereitgestellt werden. Der Einsatz ist über den jeweiligen Aktionszeitraum hinaus möglich.</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188" y="2363535"/>
            <a:ext cx="1471807" cy="1471807"/>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796" y="2363535"/>
            <a:ext cx="1475945" cy="1475945"/>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12" y="2366043"/>
            <a:ext cx="1473437" cy="1473437"/>
          </a:xfrm>
          <a:prstGeom prst="rect">
            <a:avLst/>
          </a:prstGeom>
        </p:spPr>
      </p:pic>
      <p:grpSp>
        <p:nvGrpSpPr>
          <p:cNvPr id="17" name="Gruppieren 16"/>
          <p:cNvGrpSpPr/>
          <p:nvPr/>
        </p:nvGrpSpPr>
        <p:grpSpPr>
          <a:xfrm>
            <a:off x="936453" y="3798363"/>
            <a:ext cx="1290353" cy="775581"/>
            <a:chOff x="1954696" y="917665"/>
            <a:chExt cx="1638541" cy="902039"/>
          </a:xfrm>
        </p:grpSpPr>
        <p:sp>
          <p:nvSpPr>
            <p:cNvPr id="18" name="Rechteck 17">
              <a:extLst>
                <a:ext uri="{FF2B5EF4-FFF2-40B4-BE49-F238E27FC236}">
                  <a16:creationId xmlns:a16="http://schemas.microsoft.com/office/drawing/2014/main" xmlns="" id="{5BD57298-32F3-4BC8-8A1E-02E5B781E691}"/>
                </a:ext>
              </a:extLst>
            </p:cNvPr>
            <p:cNvSpPr/>
            <p:nvPr/>
          </p:nvSpPr>
          <p:spPr>
            <a:xfrm>
              <a:off x="1954696" y="1044123"/>
              <a:ext cx="1306286" cy="649125"/>
            </a:xfrm>
            <a:prstGeom prst="rect">
              <a:avLst/>
            </a:prstGeom>
            <a:solidFill>
              <a:srgbClr val="78D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Arial Narrow" panose="020B0604020202020204" pitchFamily="34" charset="0"/>
                  <a:cs typeface="Arial Narrow" panose="020B0604020202020204" pitchFamily="34" charset="0"/>
                </a:rPr>
                <a:t>ab März 2019</a:t>
              </a:r>
            </a:p>
          </p:txBody>
        </p:sp>
        <p:sp>
          <p:nvSpPr>
            <p:cNvPr id="19" name="Gleichschenkliges Dreieck 18">
              <a:extLst>
                <a:ext uri="{FF2B5EF4-FFF2-40B4-BE49-F238E27FC236}">
                  <a16:creationId xmlns:a16="http://schemas.microsoft.com/office/drawing/2014/main" xmlns="" id="{2F5B717B-549B-4781-B276-D5CB2446E341}"/>
                </a:ext>
              </a:extLst>
            </p:cNvPr>
            <p:cNvSpPr/>
            <p:nvPr/>
          </p:nvSpPr>
          <p:spPr>
            <a:xfrm rot="5400000">
              <a:off x="2940122" y="1166590"/>
              <a:ext cx="902039" cy="404190"/>
            </a:xfrm>
            <a:prstGeom prst="triangle">
              <a:avLst/>
            </a:prstGeom>
            <a:solidFill>
              <a:srgbClr val="78D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DGB" panose="020B0406020204020204" pitchFamily="34" charset="0"/>
              </a:endParaRPr>
            </a:p>
          </p:txBody>
        </p:sp>
      </p:grpSp>
      <p:grpSp>
        <p:nvGrpSpPr>
          <p:cNvPr id="20" name="Gruppieren 19"/>
          <p:cNvGrpSpPr/>
          <p:nvPr/>
        </p:nvGrpSpPr>
        <p:grpSpPr>
          <a:xfrm>
            <a:off x="3216822" y="3839480"/>
            <a:ext cx="1290354" cy="775581"/>
            <a:chOff x="1954695" y="917665"/>
            <a:chExt cx="1638542" cy="902039"/>
          </a:xfrm>
        </p:grpSpPr>
        <p:sp>
          <p:nvSpPr>
            <p:cNvPr id="21" name="Rechteck 20">
              <a:extLst>
                <a:ext uri="{FF2B5EF4-FFF2-40B4-BE49-F238E27FC236}">
                  <a16:creationId xmlns:a16="http://schemas.microsoft.com/office/drawing/2014/main" xmlns="" id="{5BD57298-32F3-4BC8-8A1E-02E5B781E691}"/>
                </a:ext>
              </a:extLst>
            </p:cNvPr>
            <p:cNvSpPr/>
            <p:nvPr/>
          </p:nvSpPr>
          <p:spPr>
            <a:xfrm>
              <a:off x="1954695" y="1044123"/>
              <a:ext cx="1306286" cy="649125"/>
            </a:xfrm>
            <a:prstGeom prst="rect">
              <a:avLst/>
            </a:prstGeom>
            <a:solidFill>
              <a:srgbClr val="78D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Arial Narrow" panose="020B0604020202020204" pitchFamily="34" charset="0"/>
                  <a:cs typeface="Arial Narrow" panose="020B0604020202020204" pitchFamily="34" charset="0"/>
                </a:rPr>
                <a:t>ab Herbst 2019</a:t>
              </a:r>
            </a:p>
          </p:txBody>
        </p:sp>
        <p:sp>
          <p:nvSpPr>
            <p:cNvPr id="22" name="Gleichschenkliges Dreieck 21">
              <a:extLst>
                <a:ext uri="{FF2B5EF4-FFF2-40B4-BE49-F238E27FC236}">
                  <a16:creationId xmlns:a16="http://schemas.microsoft.com/office/drawing/2014/main" xmlns="" id="{2F5B717B-549B-4781-B276-D5CB2446E341}"/>
                </a:ext>
              </a:extLst>
            </p:cNvPr>
            <p:cNvSpPr/>
            <p:nvPr/>
          </p:nvSpPr>
          <p:spPr>
            <a:xfrm rot="5400000">
              <a:off x="2940122" y="1166590"/>
              <a:ext cx="902039" cy="404190"/>
            </a:xfrm>
            <a:prstGeom prst="triangle">
              <a:avLst/>
            </a:prstGeom>
            <a:solidFill>
              <a:srgbClr val="78D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DGB" panose="020B0406020204020204" pitchFamily="34" charset="0"/>
              </a:endParaRPr>
            </a:p>
          </p:txBody>
        </p:sp>
      </p:grpSp>
      <p:sp>
        <p:nvSpPr>
          <p:cNvPr id="27" name="Rechteck 26">
            <a:extLst>
              <a:ext uri="{FF2B5EF4-FFF2-40B4-BE49-F238E27FC236}">
                <a16:creationId xmlns:a16="http://schemas.microsoft.com/office/drawing/2014/main" xmlns="" id="{5BD57298-32F3-4BC8-8A1E-02E5B781E691}"/>
              </a:ext>
            </a:extLst>
          </p:cNvPr>
          <p:cNvSpPr/>
          <p:nvPr/>
        </p:nvSpPr>
        <p:spPr>
          <a:xfrm>
            <a:off x="5411188" y="3944070"/>
            <a:ext cx="1028702" cy="558123"/>
          </a:xfrm>
          <a:prstGeom prst="rect">
            <a:avLst/>
          </a:prstGeom>
          <a:solidFill>
            <a:srgbClr val="78D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Arial Narrow" panose="020B0604020202020204" pitchFamily="34" charset="0"/>
                <a:cs typeface="Arial Narrow" panose="020B0604020202020204" pitchFamily="34" charset="0"/>
              </a:rPr>
              <a:t>ab März 2020</a:t>
            </a:r>
          </a:p>
        </p:txBody>
      </p:sp>
      <p:sp>
        <p:nvSpPr>
          <p:cNvPr id="26" name="Gleichschenkliges Dreieck 25">
            <a:extLst>
              <a:ext uri="{FF2B5EF4-FFF2-40B4-BE49-F238E27FC236}">
                <a16:creationId xmlns:a16="http://schemas.microsoft.com/office/drawing/2014/main" xmlns="" id="{2F5B717B-549B-4781-B276-D5CB2446E341}"/>
              </a:ext>
            </a:extLst>
          </p:cNvPr>
          <p:cNvSpPr/>
          <p:nvPr/>
        </p:nvSpPr>
        <p:spPr>
          <a:xfrm rot="5400000">
            <a:off x="6174056" y="4063981"/>
            <a:ext cx="775581" cy="318300"/>
          </a:xfrm>
          <a:prstGeom prst="triangle">
            <a:avLst/>
          </a:prstGeom>
          <a:solidFill>
            <a:srgbClr val="78D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DGB" panose="020B0406020204020204" pitchFamily="34" charset="0"/>
            </a:endParaRPr>
          </a:p>
        </p:txBody>
      </p:sp>
    </p:spTree>
    <p:extLst>
      <p:ext uri="{BB962C8B-B14F-4D97-AF65-F5344CB8AC3E}">
        <p14:creationId xmlns:p14="http://schemas.microsoft.com/office/powerpoint/2010/main" val="211315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10</a:t>
            </a:fld>
            <a:endParaRPr lang="de-DE" dirty="0"/>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2120" y="1594790"/>
            <a:ext cx="3372128" cy="3372128"/>
          </a:xfrm>
          <a:prstGeom prst="rect">
            <a:avLst/>
          </a:prstGeom>
        </p:spPr>
      </p:pic>
      <p:sp>
        <p:nvSpPr>
          <p:cNvPr id="5" name="Titel 2">
            <a:extLst>
              <a:ext uri="{FF2B5EF4-FFF2-40B4-BE49-F238E27FC236}">
                <a16:creationId xmlns:a16="http://schemas.microsoft.com/office/drawing/2014/main" xmlns="" id="{3367A480-A872-6F42-BE82-F17B53306897}"/>
              </a:ext>
            </a:extLst>
          </p:cNvPr>
          <p:cNvSpPr txBox="1">
            <a:spLocks/>
          </p:cNvSpPr>
          <p:nvPr/>
        </p:nvSpPr>
        <p:spPr>
          <a:xfrm>
            <a:off x="457200" y="402983"/>
            <a:ext cx="7808686" cy="611620"/>
          </a:xfrm>
          <a:prstGeom prst="rect">
            <a:avLst/>
          </a:prstGeom>
          <a:noFill/>
        </p:spPr>
        <p:txBody>
          <a:bodyPr vert="horz" lIns="0" tIns="0" rIns="0" bIns="0" rtlCol="0" anchor="t" anchorCtr="0">
            <a:noAutofit/>
          </a:bodyPr>
          <a:lstStyle>
            <a:lvl1pPr algn="l" defTabSz="457337" rtl="0" eaLnBrk="1" latinLnBrk="0" hangingPunct="1">
              <a:lnSpc>
                <a:spcPts val="2800"/>
              </a:lnSpc>
              <a:spcBef>
                <a:spcPct val="0"/>
              </a:spcBef>
              <a:buNone/>
              <a:defRPr sz="2600" b="0" i="0" kern="1200" cap="none" baseline="0">
                <a:solidFill>
                  <a:schemeClr val="tx1"/>
                </a:solidFill>
                <a:latin typeface="Arial Black" panose="020B0604020202020204" pitchFamily="34" charset="0"/>
                <a:ea typeface="+mj-ea"/>
                <a:cs typeface="Arial Black Regular"/>
              </a:defRPr>
            </a:lvl1pPr>
          </a:lstStyle>
          <a:p>
            <a:pPr>
              <a:lnSpc>
                <a:spcPct val="100000"/>
              </a:lnSpc>
            </a:pPr>
            <a:r>
              <a:rPr lang="de-DE" sz="5400" dirty="0" smtClean="0"/>
              <a:t>HIER STEHEN WIR</a:t>
            </a:r>
            <a:endParaRPr lang="de-DE" sz="5400" dirty="0"/>
          </a:p>
        </p:txBody>
      </p:sp>
    </p:spTree>
    <p:extLst>
      <p:ext uri="{BB962C8B-B14F-4D97-AF65-F5344CB8AC3E}">
        <p14:creationId xmlns:p14="http://schemas.microsoft.com/office/powerpoint/2010/main" val="388237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Ellipse 65">
            <a:extLst>
              <a:ext uri="{FF2B5EF4-FFF2-40B4-BE49-F238E27FC236}">
                <a16:creationId xmlns:a16="http://schemas.microsoft.com/office/drawing/2014/main" xmlns="" id="{B4265044-64EF-4D49-8FAF-5FC0AAC743B0}"/>
              </a:ext>
            </a:extLst>
          </p:cNvPr>
          <p:cNvSpPr/>
          <p:nvPr/>
        </p:nvSpPr>
        <p:spPr>
          <a:xfrm>
            <a:off x="685476" y="3484907"/>
            <a:ext cx="905323" cy="881971"/>
          </a:xfrm>
          <a:prstGeom prst="ellipse">
            <a:avLst/>
          </a:prstGeom>
          <a:solidFill>
            <a:srgbClr val="F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Narrow" panose="020B0604020202020204" pitchFamily="34" charset="0"/>
                <a:cs typeface="Arial Narrow" panose="020B0604020202020204" pitchFamily="34" charset="0"/>
              </a:rPr>
              <a:t>Kick Off</a:t>
            </a:r>
          </a:p>
        </p:txBody>
      </p:sp>
      <p:grpSp>
        <p:nvGrpSpPr>
          <p:cNvPr id="16" name="Gruppieren 15"/>
          <p:cNvGrpSpPr/>
          <p:nvPr/>
        </p:nvGrpSpPr>
        <p:grpSpPr>
          <a:xfrm>
            <a:off x="340712" y="604787"/>
            <a:ext cx="8545285" cy="1057075"/>
            <a:chOff x="428897" y="1317863"/>
            <a:chExt cx="8545285" cy="1057075"/>
          </a:xfrm>
        </p:grpSpPr>
        <p:sp>
          <p:nvSpPr>
            <p:cNvPr id="67" name="Rechteck 66">
              <a:extLst>
                <a:ext uri="{FF2B5EF4-FFF2-40B4-BE49-F238E27FC236}">
                  <a16:creationId xmlns:a16="http://schemas.microsoft.com/office/drawing/2014/main" xmlns="" id="{5BD57298-32F3-4BC8-8A1E-02E5B781E691}"/>
                </a:ext>
              </a:extLst>
            </p:cNvPr>
            <p:cNvSpPr/>
            <p:nvPr/>
          </p:nvSpPr>
          <p:spPr>
            <a:xfrm>
              <a:off x="428897" y="1459209"/>
              <a:ext cx="8084751" cy="760692"/>
            </a:xfrm>
            <a:prstGeom prst="rect">
              <a:avLst/>
            </a:prstGeom>
            <a:solidFill>
              <a:srgbClr val="78D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latin typeface="DGB" panose="020B0406020204020204" pitchFamily="34" charset="0"/>
                <a:cs typeface="Arial" panose="020B0604020202020204" pitchFamily="34" charset="0"/>
              </a:endParaRPr>
            </a:p>
          </p:txBody>
        </p:sp>
        <p:grpSp>
          <p:nvGrpSpPr>
            <p:cNvPr id="69" name="Gruppieren 68">
              <a:extLst>
                <a:ext uri="{FF2B5EF4-FFF2-40B4-BE49-F238E27FC236}">
                  <a16:creationId xmlns:a16="http://schemas.microsoft.com/office/drawing/2014/main" xmlns="" id="{746579ED-ED37-4CD3-86A4-6938D714E18B}"/>
                </a:ext>
              </a:extLst>
            </p:cNvPr>
            <p:cNvGrpSpPr/>
            <p:nvPr/>
          </p:nvGrpSpPr>
          <p:grpSpPr>
            <a:xfrm>
              <a:off x="521140" y="1583567"/>
              <a:ext cx="7971070" cy="450249"/>
              <a:chOff x="440218" y="584438"/>
              <a:chExt cx="10743624" cy="225697"/>
            </a:xfrm>
          </p:grpSpPr>
          <p:sp>
            <p:nvSpPr>
              <p:cNvPr id="92" name="Rechteck 91">
                <a:extLst>
                  <a:ext uri="{FF2B5EF4-FFF2-40B4-BE49-F238E27FC236}">
                    <a16:creationId xmlns:a16="http://schemas.microsoft.com/office/drawing/2014/main" xmlns="" id="{7EA3A412-8210-4529-BADC-D3939619E556}"/>
                  </a:ext>
                </a:extLst>
              </p:cNvPr>
              <p:cNvSpPr/>
              <p:nvPr/>
            </p:nvSpPr>
            <p:spPr>
              <a:xfrm>
                <a:off x="440218" y="584438"/>
                <a:ext cx="1299447" cy="2166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2018</a:t>
                </a:r>
                <a:endParaRPr lang="de-DE" dirty="0">
                  <a:solidFill>
                    <a:schemeClr val="bg1"/>
                  </a:solidFill>
                  <a:latin typeface="Arial" panose="020B0604020202020204" pitchFamily="34" charset="0"/>
                  <a:cs typeface="Arial" panose="020B0604020202020204" pitchFamily="34" charset="0"/>
                </a:endParaRPr>
              </a:p>
            </p:txBody>
          </p:sp>
          <p:sp>
            <p:nvSpPr>
              <p:cNvPr id="93" name="Rechteck 92">
                <a:extLst>
                  <a:ext uri="{FF2B5EF4-FFF2-40B4-BE49-F238E27FC236}">
                    <a16:creationId xmlns:a16="http://schemas.microsoft.com/office/drawing/2014/main" xmlns="" id="{CA9BB725-9E00-4D4B-83A1-6CB7A093048D}"/>
                  </a:ext>
                </a:extLst>
              </p:cNvPr>
              <p:cNvSpPr/>
              <p:nvPr/>
            </p:nvSpPr>
            <p:spPr>
              <a:xfrm>
                <a:off x="2514313" y="584440"/>
                <a:ext cx="1564457" cy="216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2019</a:t>
                </a:r>
              </a:p>
            </p:txBody>
          </p:sp>
          <p:sp>
            <p:nvSpPr>
              <p:cNvPr id="94" name="Rechteck 93">
                <a:extLst>
                  <a:ext uri="{FF2B5EF4-FFF2-40B4-BE49-F238E27FC236}">
                    <a16:creationId xmlns:a16="http://schemas.microsoft.com/office/drawing/2014/main" xmlns="" id="{26DB3B84-93F0-4447-B211-73B6E387F3F3}"/>
                  </a:ext>
                </a:extLst>
              </p:cNvPr>
              <p:cNvSpPr/>
              <p:nvPr/>
            </p:nvSpPr>
            <p:spPr>
              <a:xfrm>
                <a:off x="5020517" y="587135"/>
                <a:ext cx="1477643" cy="216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2020</a:t>
                </a:r>
              </a:p>
            </p:txBody>
          </p:sp>
          <p:sp>
            <p:nvSpPr>
              <p:cNvPr id="95" name="Rechteck 94">
                <a:extLst>
                  <a:ext uri="{FF2B5EF4-FFF2-40B4-BE49-F238E27FC236}">
                    <a16:creationId xmlns:a16="http://schemas.microsoft.com/office/drawing/2014/main" xmlns="" id="{1B435B5A-6FD7-47CC-8EE9-A623DA28401E}"/>
                  </a:ext>
                </a:extLst>
              </p:cNvPr>
              <p:cNvSpPr/>
              <p:nvPr/>
            </p:nvSpPr>
            <p:spPr>
              <a:xfrm>
                <a:off x="7541866" y="591071"/>
                <a:ext cx="1515820" cy="216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2021</a:t>
                </a:r>
              </a:p>
            </p:txBody>
          </p:sp>
          <p:sp>
            <p:nvSpPr>
              <p:cNvPr id="96" name="Rechteck 95">
                <a:extLst>
                  <a:ext uri="{FF2B5EF4-FFF2-40B4-BE49-F238E27FC236}">
                    <a16:creationId xmlns:a16="http://schemas.microsoft.com/office/drawing/2014/main" xmlns="" id="{A67D1E01-B240-43AA-8221-D959247D6EF9}"/>
                  </a:ext>
                </a:extLst>
              </p:cNvPr>
              <p:cNvSpPr/>
              <p:nvPr/>
            </p:nvSpPr>
            <p:spPr>
              <a:xfrm>
                <a:off x="9829083" y="593447"/>
                <a:ext cx="1354759" cy="216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2022</a:t>
                </a:r>
              </a:p>
            </p:txBody>
          </p:sp>
        </p:grpSp>
        <p:sp>
          <p:nvSpPr>
            <p:cNvPr id="73" name="Gleichschenkliges Dreieck 72">
              <a:extLst>
                <a:ext uri="{FF2B5EF4-FFF2-40B4-BE49-F238E27FC236}">
                  <a16:creationId xmlns:a16="http://schemas.microsoft.com/office/drawing/2014/main" xmlns="" id="{2F5B717B-549B-4781-B276-D5CB2446E341}"/>
                </a:ext>
              </a:extLst>
            </p:cNvPr>
            <p:cNvSpPr/>
            <p:nvPr/>
          </p:nvSpPr>
          <p:spPr>
            <a:xfrm rot="5400000">
              <a:off x="8195216" y="1595973"/>
              <a:ext cx="1057075" cy="500856"/>
            </a:xfrm>
            <a:prstGeom prst="triangle">
              <a:avLst/>
            </a:prstGeom>
            <a:solidFill>
              <a:srgbClr val="78D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DGB" panose="020B0406020204020204" pitchFamily="34" charset="0"/>
              </a:endParaRPr>
            </a:p>
          </p:txBody>
        </p:sp>
      </p:grpSp>
      <p:grpSp>
        <p:nvGrpSpPr>
          <p:cNvPr id="70" name="Gruppieren 69">
            <a:extLst>
              <a:ext uri="{FF2B5EF4-FFF2-40B4-BE49-F238E27FC236}">
                <a16:creationId xmlns:a16="http://schemas.microsoft.com/office/drawing/2014/main" xmlns="" id="{B186BEF3-BEA3-49F8-B316-229DCB0CEFDA}"/>
              </a:ext>
            </a:extLst>
          </p:cNvPr>
          <p:cNvGrpSpPr/>
          <p:nvPr/>
        </p:nvGrpSpPr>
        <p:grpSpPr>
          <a:xfrm>
            <a:off x="1657195" y="746133"/>
            <a:ext cx="5628104" cy="3726167"/>
            <a:chOff x="2127934" y="1064035"/>
            <a:chExt cx="6748867" cy="125784"/>
          </a:xfrm>
        </p:grpSpPr>
        <p:cxnSp>
          <p:nvCxnSpPr>
            <p:cNvPr id="88" name="Gerader Verbinder 87">
              <a:extLst>
                <a:ext uri="{FF2B5EF4-FFF2-40B4-BE49-F238E27FC236}">
                  <a16:creationId xmlns:a16="http://schemas.microsoft.com/office/drawing/2014/main" xmlns="" id="{1A2DA1FB-9962-4423-8A89-134FF1566360}"/>
                </a:ext>
              </a:extLst>
            </p:cNvPr>
            <p:cNvCxnSpPr/>
            <p:nvPr/>
          </p:nvCxnSpPr>
          <p:spPr>
            <a:xfrm>
              <a:off x="2127934" y="1064041"/>
              <a:ext cx="317" cy="125778"/>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xmlns="" id="{A3EB0057-37A9-4F35-91A4-0473507C814C}"/>
                </a:ext>
              </a:extLst>
            </p:cNvPr>
            <p:cNvCxnSpPr/>
            <p:nvPr/>
          </p:nvCxnSpPr>
          <p:spPr>
            <a:xfrm>
              <a:off x="4377874" y="1064041"/>
              <a:ext cx="317" cy="125778"/>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xmlns="" id="{C63B3C26-71B6-4E01-AE1B-F375FDD94914}"/>
                </a:ext>
              </a:extLst>
            </p:cNvPr>
            <p:cNvCxnSpPr/>
            <p:nvPr/>
          </p:nvCxnSpPr>
          <p:spPr>
            <a:xfrm>
              <a:off x="6586163" y="1064041"/>
              <a:ext cx="317" cy="125778"/>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xmlns="" id="{AFC8D4DA-9819-49EC-9FC0-FC06D8036B4A}"/>
                </a:ext>
              </a:extLst>
            </p:cNvPr>
            <p:cNvCxnSpPr/>
            <p:nvPr/>
          </p:nvCxnSpPr>
          <p:spPr>
            <a:xfrm>
              <a:off x="8876484" y="1064035"/>
              <a:ext cx="317" cy="125778"/>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sp>
        <p:nvSpPr>
          <p:cNvPr id="72" name="Rechteck 71">
            <a:extLst>
              <a:ext uri="{FF2B5EF4-FFF2-40B4-BE49-F238E27FC236}">
                <a16:creationId xmlns:a16="http://schemas.microsoft.com/office/drawing/2014/main" xmlns="" id="{89655DD5-1A2C-4A45-BDB0-E44B5C090CFA}"/>
              </a:ext>
            </a:extLst>
          </p:cNvPr>
          <p:cNvSpPr/>
          <p:nvPr/>
        </p:nvSpPr>
        <p:spPr>
          <a:xfrm>
            <a:off x="1352732" y="2079301"/>
            <a:ext cx="6134335" cy="1061410"/>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Narrow" panose="020B0604020202020204" pitchFamily="34" charset="0"/>
                <a:cs typeface="Arial Narrow" panose="020B0604020202020204" pitchFamily="34" charset="0"/>
              </a:rPr>
              <a:t>Dialog, Veranstaltungen, Projekte </a:t>
            </a:r>
          </a:p>
          <a:p>
            <a:pPr algn="ctr"/>
            <a:r>
              <a:rPr lang="de-DE" sz="2400" dirty="0">
                <a:solidFill>
                  <a:schemeClr val="bg1"/>
                </a:solidFill>
                <a:latin typeface="Arial Narrow" panose="020B0604020202020204" pitchFamily="34" charset="0"/>
                <a:cs typeface="Arial Narrow" panose="020B0604020202020204" pitchFamily="34" charset="0"/>
              </a:rPr>
              <a:t>bundesweit und online</a:t>
            </a:r>
          </a:p>
        </p:txBody>
      </p:sp>
      <p:sp>
        <p:nvSpPr>
          <p:cNvPr id="75" name="Ellipse 74">
            <a:extLst>
              <a:ext uri="{FF2B5EF4-FFF2-40B4-BE49-F238E27FC236}">
                <a16:creationId xmlns:a16="http://schemas.microsoft.com/office/drawing/2014/main" xmlns="" id="{3C1E80E7-9084-40BC-9093-70B9DB0C9D65}"/>
              </a:ext>
            </a:extLst>
          </p:cNvPr>
          <p:cNvSpPr/>
          <p:nvPr/>
        </p:nvSpPr>
        <p:spPr>
          <a:xfrm>
            <a:off x="5451981" y="3375633"/>
            <a:ext cx="1756397" cy="780866"/>
          </a:xfrm>
          <a:prstGeom prst="ellipse">
            <a:avLst/>
          </a:prstGeom>
          <a:solidFill>
            <a:srgbClr val="F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Narrow" panose="020B0604020202020204" pitchFamily="34" charset="0"/>
                <a:cs typeface="Arial Narrow" panose="020B0604020202020204" pitchFamily="34" charset="0"/>
              </a:rPr>
              <a:t>Transfer-konferenz</a:t>
            </a:r>
          </a:p>
        </p:txBody>
      </p:sp>
      <p:grpSp>
        <p:nvGrpSpPr>
          <p:cNvPr id="17" name="Gruppieren 16"/>
          <p:cNvGrpSpPr/>
          <p:nvPr/>
        </p:nvGrpSpPr>
        <p:grpSpPr>
          <a:xfrm>
            <a:off x="7576558" y="2747920"/>
            <a:ext cx="851080" cy="686396"/>
            <a:chOff x="7542353" y="3032435"/>
            <a:chExt cx="851080" cy="686396"/>
          </a:xfrm>
        </p:grpSpPr>
        <p:sp>
          <p:nvSpPr>
            <p:cNvPr id="57" name="Ellipse 56">
              <a:extLst>
                <a:ext uri="{FF2B5EF4-FFF2-40B4-BE49-F238E27FC236}">
                  <a16:creationId xmlns:a16="http://schemas.microsoft.com/office/drawing/2014/main" xmlns="" id="{3C1E80E7-9084-40BC-9093-70B9DB0C9D65}"/>
                </a:ext>
              </a:extLst>
            </p:cNvPr>
            <p:cNvSpPr/>
            <p:nvPr/>
          </p:nvSpPr>
          <p:spPr>
            <a:xfrm>
              <a:off x="7558714" y="3032435"/>
              <a:ext cx="785997" cy="686396"/>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latin typeface="DGB" panose="020B0406020204020204" pitchFamily="34" charset="0"/>
              </a:endParaRPr>
            </a:p>
          </p:txBody>
        </p:sp>
        <p:sp>
          <p:nvSpPr>
            <p:cNvPr id="77" name="Rechteck 76">
              <a:extLst>
                <a:ext uri="{FF2B5EF4-FFF2-40B4-BE49-F238E27FC236}">
                  <a16:creationId xmlns:a16="http://schemas.microsoft.com/office/drawing/2014/main" xmlns="" id="{F94DB121-F2CD-4179-9E4F-F039E3D5E561}"/>
                </a:ext>
              </a:extLst>
            </p:cNvPr>
            <p:cNvSpPr/>
            <p:nvPr/>
          </p:nvSpPr>
          <p:spPr>
            <a:xfrm>
              <a:off x="7542353" y="3162217"/>
              <a:ext cx="851080" cy="3914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latin typeface="DGB" panose="020B0406020204020204" pitchFamily="34" charset="0"/>
                </a:rPr>
                <a:t>22. OBK</a:t>
              </a:r>
            </a:p>
          </p:txBody>
        </p:sp>
      </p:grpSp>
      <p:sp>
        <p:nvSpPr>
          <p:cNvPr id="79" name="Rechteck 78">
            <a:extLst>
              <a:ext uri="{FF2B5EF4-FFF2-40B4-BE49-F238E27FC236}">
                <a16:creationId xmlns:a16="http://schemas.microsoft.com/office/drawing/2014/main" xmlns="" id="{5A68A062-DA53-4683-A2BA-5A84841BBBC4}"/>
              </a:ext>
            </a:extLst>
          </p:cNvPr>
          <p:cNvSpPr/>
          <p:nvPr/>
        </p:nvSpPr>
        <p:spPr>
          <a:xfrm>
            <a:off x="1785317" y="3272602"/>
            <a:ext cx="1589195" cy="21481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Narrow" panose="020B0604020202020204" pitchFamily="34" charset="0"/>
                <a:cs typeface="Arial Narrow" panose="020B0604020202020204" pitchFamily="34" charset="0"/>
              </a:rPr>
              <a:t>Sommerwerkstatt</a:t>
            </a:r>
          </a:p>
        </p:txBody>
      </p:sp>
      <p:sp>
        <p:nvSpPr>
          <p:cNvPr id="85" name="Rechteck 84">
            <a:extLst>
              <a:ext uri="{FF2B5EF4-FFF2-40B4-BE49-F238E27FC236}">
                <a16:creationId xmlns:a16="http://schemas.microsoft.com/office/drawing/2014/main" xmlns="" id="{5A68A062-DA53-4683-A2BA-5A84841BBBC4}"/>
              </a:ext>
            </a:extLst>
          </p:cNvPr>
          <p:cNvSpPr/>
          <p:nvPr/>
        </p:nvSpPr>
        <p:spPr>
          <a:xfrm>
            <a:off x="-49652" y="3005736"/>
            <a:ext cx="1371007" cy="1707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DGB" panose="020B0406020204020204" pitchFamily="34" charset="0"/>
              </a:rPr>
              <a:t>OBK-Beschluss</a:t>
            </a:r>
            <a:endParaRPr lang="de-DE" dirty="0">
              <a:solidFill>
                <a:schemeClr val="bg2"/>
              </a:solidFill>
              <a:latin typeface="DGB" panose="020B0406020204020204" pitchFamily="34" charset="0"/>
            </a:endParaRPr>
          </a:p>
        </p:txBody>
      </p:sp>
      <p:sp>
        <p:nvSpPr>
          <p:cNvPr id="43" name="Rechteck 42">
            <a:extLst>
              <a:ext uri="{FF2B5EF4-FFF2-40B4-BE49-F238E27FC236}">
                <a16:creationId xmlns:a16="http://schemas.microsoft.com/office/drawing/2014/main" xmlns="" id="{89655DD5-1A2C-4A45-BDB0-E44B5C090CFA}"/>
              </a:ext>
            </a:extLst>
          </p:cNvPr>
          <p:cNvSpPr/>
          <p:nvPr/>
        </p:nvSpPr>
        <p:spPr>
          <a:xfrm>
            <a:off x="1352732" y="1499573"/>
            <a:ext cx="6134335" cy="721473"/>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bg1"/>
                </a:solidFill>
                <a:latin typeface="Arial Narrow" panose="020B0604020202020204" pitchFamily="34" charset="0"/>
                <a:cs typeface="Arial Narrow" panose="020B0604020202020204" pitchFamily="34" charset="0"/>
              </a:rPr>
              <a:t>Sicherung</a:t>
            </a:r>
            <a:r>
              <a:rPr lang="de-DE" sz="1600" dirty="0" err="1">
                <a:solidFill>
                  <a:schemeClr val="bg1"/>
                </a:solidFill>
                <a:latin typeface="Arial Narrow" panose="020B0604020202020204" pitchFamily="34" charset="0"/>
                <a:cs typeface="Arial Narrow" panose="020B0604020202020204" pitchFamily="34" charset="0"/>
                <a:sym typeface="Wingdings" panose="05000000000000000000" pitchFamily="2" charset="2"/>
              </a:rPr>
              <a:t></a:t>
            </a:r>
            <a:r>
              <a:rPr lang="de-DE" sz="1600" dirty="0" err="1">
                <a:solidFill>
                  <a:schemeClr val="bg1"/>
                </a:solidFill>
                <a:latin typeface="Arial Narrow" panose="020B0604020202020204" pitchFamily="34" charset="0"/>
                <a:cs typeface="Arial Narrow" panose="020B0604020202020204" pitchFamily="34" charset="0"/>
              </a:rPr>
              <a:t>Auswertung</a:t>
            </a:r>
            <a:r>
              <a:rPr lang="de-DE" sz="1600" dirty="0" err="1">
                <a:solidFill>
                  <a:schemeClr val="bg1"/>
                </a:solidFill>
                <a:latin typeface="Arial Narrow" panose="020B0604020202020204" pitchFamily="34" charset="0"/>
                <a:cs typeface="Arial Narrow" panose="020B0604020202020204" pitchFamily="34" charset="0"/>
                <a:sym typeface="Wingdings" panose="05000000000000000000" pitchFamily="2" charset="2"/>
              </a:rPr>
              <a:t></a:t>
            </a:r>
            <a:r>
              <a:rPr lang="de-DE" sz="1600" dirty="0" err="1">
                <a:solidFill>
                  <a:schemeClr val="bg1"/>
                </a:solidFill>
                <a:latin typeface="Arial Narrow" panose="020B0604020202020204" pitchFamily="34" charset="0"/>
                <a:cs typeface="Arial Narrow" panose="020B0604020202020204" pitchFamily="34" charset="0"/>
              </a:rPr>
              <a:t>Diskussion</a:t>
            </a:r>
            <a:r>
              <a:rPr lang="de-DE" sz="1600" dirty="0" err="1">
                <a:solidFill>
                  <a:schemeClr val="bg1"/>
                </a:solidFill>
                <a:latin typeface="Arial Narrow" panose="020B0604020202020204" pitchFamily="34" charset="0"/>
                <a:cs typeface="Arial Narrow" panose="020B0604020202020204" pitchFamily="34" charset="0"/>
                <a:sym typeface="Wingdings" panose="05000000000000000000" pitchFamily="2" charset="2"/>
              </a:rPr>
              <a:t></a:t>
            </a:r>
            <a:r>
              <a:rPr lang="de-DE" sz="1600" dirty="0" err="1">
                <a:solidFill>
                  <a:schemeClr val="bg1"/>
                </a:solidFill>
                <a:latin typeface="Arial Narrow" panose="020B0604020202020204" pitchFamily="34" charset="0"/>
                <a:cs typeface="Arial Narrow" panose="020B0604020202020204" pitchFamily="34" charset="0"/>
              </a:rPr>
              <a:t>Sicherung</a:t>
            </a:r>
            <a:r>
              <a:rPr lang="de-DE" sz="1600" dirty="0" err="1">
                <a:solidFill>
                  <a:schemeClr val="bg1"/>
                </a:solidFill>
                <a:latin typeface="Arial Narrow" panose="020B0604020202020204" pitchFamily="34" charset="0"/>
                <a:cs typeface="Arial Narrow" panose="020B0604020202020204" pitchFamily="34" charset="0"/>
                <a:sym typeface="Wingdings" panose="05000000000000000000" pitchFamily="2" charset="2"/>
              </a:rPr>
              <a:t></a:t>
            </a:r>
            <a:r>
              <a:rPr lang="de-DE" sz="1600" dirty="0" err="1">
                <a:solidFill>
                  <a:schemeClr val="bg1"/>
                </a:solidFill>
                <a:latin typeface="Arial Narrow" panose="020B0604020202020204" pitchFamily="34" charset="0"/>
                <a:cs typeface="Arial Narrow" panose="020B0604020202020204" pitchFamily="34" charset="0"/>
              </a:rPr>
              <a:t>Auswertung</a:t>
            </a:r>
            <a:r>
              <a:rPr lang="de-DE" sz="1600" dirty="0" err="1">
                <a:solidFill>
                  <a:schemeClr val="bg1"/>
                </a:solidFill>
                <a:latin typeface="Arial Narrow" panose="020B0604020202020204" pitchFamily="34" charset="0"/>
                <a:cs typeface="Arial Narrow" panose="020B0604020202020204" pitchFamily="34" charset="0"/>
                <a:sym typeface="Wingdings" panose="05000000000000000000" pitchFamily="2" charset="2"/>
              </a:rPr>
              <a:t></a:t>
            </a:r>
            <a:r>
              <a:rPr lang="de-DE" sz="1600" dirty="0" err="1">
                <a:solidFill>
                  <a:schemeClr val="bg1"/>
                </a:solidFill>
                <a:latin typeface="Arial Narrow" panose="020B0604020202020204" pitchFamily="34" charset="0"/>
                <a:cs typeface="Arial Narrow" panose="020B0604020202020204" pitchFamily="34" charset="0"/>
              </a:rPr>
              <a:t>Diskussion</a:t>
            </a:r>
            <a:endParaRPr lang="de-DE" sz="1600" dirty="0">
              <a:solidFill>
                <a:schemeClr val="bg1"/>
              </a:solidFill>
              <a:latin typeface="Arial Narrow" panose="020B0604020202020204" pitchFamily="34" charset="0"/>
              <a:cs typeface="Arial Narrow" panose="020B0604020202020204" pitchFamily="34" charset="0"/>
            </a:endParaRPr>
          </a:p>
        </p:txBody>
      </p:sp>
      <p:grpSp>
        <p:nvGrpSpPr>
          <p:cNvPr id="8" name="Gruppieren 7"/>
          <p:cNvGrpSpPr/>
          <p:nvPr/>
        </p:nvGrpSpPr>
        <p:grpSpPr>
          <a:xfrm>
            <a:off x="3589481" y="3840864"/>
            <a:ext cx="1724722" cy="858468"/>
            <a:chOff x="3311431" y="3593390"/>
            <a:chExt cx="1724722" cy="858468"/>
          </a:xfrm>
        </p:grpSpPr>
        <p:sp>
          <p:nvSpPr>
            <p:cNvPr id="55" name="Ellipse 54">
              <a:extLst>
                <a:ext uri="{FF2B5EF4-FFF2-40B4-BE49-F238E27FC236}">
                  <a16:creationId xmlns:a16="http://schemas.microsoft.com/office/drawing/2014/main" xmlns="" id="{A95830EB-E710-4B57-94E0-50EDA875FD40}"/>
                </a:ext>
              </a:extLst>
            </p:cNvPr>
            <p:cNvSpPr/>
            <p:nvPr/>
          </p:nvSpPr>
          <p:spPr>
            <a:xfrm>
              <a:off x="3311431" y="3612043"/>
              <a:ext cx="844244" cy="839815"/>
            </a:xfrm>
            <a:prstGeom prst="ellipse">
              <a:avLst/>
            </a:prstGeom>
            <a:solidFill>
              <a:srgbClr val="F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latin typeface="DGB" panose="020B0406020204020204" pitchFamily="34" charset="0"/>
              </a:endParaRPr>
            </a:p>
          </p:txBody>
        </p:sp>
        <p:sp>
          <p:nvSpPr>
            <p:cNvPr id="49" name="Ellipse 48">
              <a:extLst>
                <a:ext uri="{FF2B5EF4-FFF2-40B4-BE49-F238E27FC236}">
                  <a16:creationId xmlns:a16="http://schemas.microsoft.com/office/drawing/2014/main" xmlns="" id="{A95830EB-E710-4B57-94E0-50EDA875FD40}"/>
                </a:ext>
              </a:extLst>
            </p:cNvPr>
            <p:cNvSpPr/>
            <p:nvPr/>
          </p:nvSpPr>
          <p:spPr>
            <a:xfrm>
              <a:off x="3751670" y="3593390"/>
              <a:ext cx="844244" cy="839815"/>
            </a:xfrm>
            <a:prstGeom prst="ellipse">
              <a:avLst/>
            </a:prstGeom>
            <a:solidFill>
              <a:srgbClr val="F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latin typeface="DGB" panose="020B0406020204020204" pitchFamily="34" charset="0"/>
              </a:endParaRPr>
            </a:p>
          </p:txBody>
        </p:sp>
        <p:sp>
          <p:nvSpPr>
            <p:cNvPr id="52" name="Ellipse 51">
              <a:extLst>
                <a:ext uri="{FF2B5EF4-FFF2-40B4-BE49-F238E27FC236}">
                  <a16:creationId xmlns:a16="http://schemas.microsoft.com/office/drawing/2014/main" xmlns="" id="{A95830EB-E710-4B57-94E0-50EDA875FD40}"/>
                </a:ext>
              </a:extLst>
            </p:cNvPr>
            <p:cNvSpPr/>
            <p:nvPr/>
          </p:nvSpPr>
          <p:spPr>
            <a:xfrm>
              <a:off x="4191909" y="3593391"/>
              <a:ext cx="844244" cy="839815"/>
            </a:xfrm>
            <a:prstGeom prst="ellipse">
              <a:avLst/>
            </a:prstGeom>
            <a:solidFill>
              <a:srgbClr val="F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latin typeface="DGB" panose="020B0406020204020204" pitchFamily="34" charset="0"/>
              </a:endParaRPr>
            </a:p>
          </p:txBody>
        </p:sp>
        <p:sp>
          <p:nvSpPr>
            <p:cNvPr id="74" name="Rechteck 73">
              <a:extLst>
                <a:ext uri="{FF2B5EF4-FFF2-40B4-BE49-F238E27FC236}">
                  <a16:creationId xmlns:a16="http://schemas.microsoft.com/office/drawing/2014/main" xmlns="" id="{A4BA3F33-8B8C-4C49-84D5-FD639DFBA67C}"/>
                </a:ext>
              </a:extLst>
            </p:cNvPr>
            <p:cNvSpPr/>
            <p:nvPr/>
          </p:nvSpPr>
          <p:spPr>
            <a:xfrm>
              <a:off x="3379922" y="3793792"/>
              <a:ext cx="1599484" cy="4262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Narrow" panose="020B0604020202020204" pitchFamily="34" charset="0"/>
                  <a:cs typeface="Arial Narrow" panose="020B0604020202020204" pitchFamily="34" charset="0"/>
                </a:rPr>
                <a:t>Regional-konferenzen </a:t>
              </a:r>
            </a:p>
          </p:txBody>
        </p:sp>
      </p:grpSp>
      <p:sp>
        <p:nvSpPr>
          <p:cNvPr id="62" name="Ellipse 61">
            <a:extLst>
              <a:ext uri="{FF2B5EF4-FFF2-40B4-BE49-F238E27FC236}">
                <a16:creationId xmlns:a16="http://schemas.microsoft.com/office/drawing/2014/main" xmlns="" id="{3C1E80E7-9084-40BC-9093-70B9DB0C9D65}"/>
              </a:ext>
            </a:extLst>
          </p:cNvPr>
          <p:cNvSpPr/>
          <p:nvPr/>
        </p:nvSpPr>
        <p:spPr>
          <a:xfrm>
            <a:off x="5460228" y="4308899"/>
            <a:ext cx="1756397" cy="780866"/>
          </a:xfrm>
          <a:prstGeom prst="ellipse">
            <a:avLst/>
          </a:prstGeom>
          <a:solidFill>
            <a:srgbClr val="F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Narrow" panose="020B0604020202020204" pitchFamily="34" charset="0"/>
                <a:cs typeface="Arial Narrow" panose="020B0604020202020204" pitchFamily="34" charset="0"/>
              </a:rPr>
              <a:t>Bezirks-konferenzen</a:t>
            </a:r>
          </a:p>
        </p:txBody>
      </p:sp>
      <p:sp>
        <p:nvSpPr>
          <p:cNvPr id="98" name="Rechteck 97">
            <a:extLst>
              <a:ext uri="{FF2B5EF4-FFF2-40B4-BE49-F238E27FC236}">
                <a16:creationId xmlns:a16="http://schemas.microsoft.com/office/drawing/2014/main" xmlns="" id="{5A68A062-DA53-4683-A2BA-5A84841BBBC4}"/>
              </a:ext>
            </a:extLst>
          </p:cNvPr>
          <p:cNvSpPr/>
          <p:nvPr/>
        </p:nvSpPr>
        <p:spPr>
          <a:xfrm>
            <a:off x="3661018" y="3559129"/>
            <a:ext cx="1589195" cy="21481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Narrow" panose="020B0604020202020204" pitchFamily="34" charset="0"/>
                <a:cs typeface="Arial Narrow" panose="020B0604020202020204" pitchFamily="34" charset="0"/>
              </a:rPr>
              <a:t>Sommerwerkstatt</a:t>
            </a:r>
          </a:p>
        </p:txBody>
      </p:sp>
      <p:sp>
        <p:nvSpPr>
          <p:cNvPr id="99" name="Rechteck 98">
            <a:extLst>
              <a:ext uri="{FF2B5EF4-FFF2-40B4-BE49-F238E27FC236}">
                <a16:creationId xmlns:a16="http://schemas.microsoft.com/office/drawing/2014/main" xmlns="" id="{5A68A062-DA53-4683-A2BA-5A84841BBBC4}"/>
              </a:ext>
            </a:extLst>
          </p:cNvPr>
          <p:cNvSpPr/>
          <p:nvPr/>
        </p:nvSpPr>
        <p:spPr>
          <a:xfrm>
            <a:off x="3640235" y="3216079"/>
            <a:ext cx="1589195" cy="21481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Narrow" panose="020B0604020202020204" pitchFamily="34" charset="0"/>
                <a:cs typeface="Arial Narrow" panose="020B0604020202020204" pitchFamily="34" charset="0"/>
              </a:rPr>
              <a:t>Frauen im DGB</a:t>
            </a:r>
          </a:p>
        </p:txBody>
      </p:sp>
      <p:sp>
        <p:nvSpPr>
          <p:cNvPr id="34" name="Ellipse 33">
            <a:extLst>
              <a:ext uri="{FF2B5EF4-FFF2-40B4-BE49-F238E27FC236}">
                <a16:creationId xmlns:a16="http://schemas.microsoft.com/office/drawing/2014/main" xmlns="" id="{3C1E80E7-9084-40BC-9093-70B9DB0C9D65}"/>
              </a:ext>
            </a:extLst>
          </p:cNvPr>
          <p:cNvSpPr/>
          <p:nvPr/>
        </p:nvSpPr>
        <p:spPr>
          <a:xfrm>
            <a:off x="131217" y="2474421"/>
            <a:ext cx="1136528" cy="90683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latin typeface="DGB" panose="020B0406020204020204" pitchFamily="34" charset="0"/>
            </a:endParaRPr>
          </a:p>
        </p:txBody>
      </p:sp>
      <p:sp>
        <p:nvSpPr>
          <p:cNvPr id="35" name="Rechteck 34">
            <a:extLst>
              <a:ext uri="{FF2B5EF4-FFF2-40B4-BE49-F238E27FC236}">
                <a16:creationId xmlns:a16="http://schemas.microsoft.com/office/drawing/2014/main" xmlns="" id="{5A68A062-DA53-4683-A2BA-5A84841BBBC4}"/>
              </a:ext>
            </a:extLst>
          </p:cNvPr>
          <p:cNvSpPr/>
          <p:nvPr/>
        </p:nvSpPr>
        <p:spPr>
          <a:xfrm>
            <a:off x="13977" y="2850894"/>
            <a:ext cx="1371007" cy="1707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Narrow" panose="020B0604020202020204" pitchFamily="34" charset="0"/>
                <a:cs typeface="Arial Narrow" panose="020B0604020202020204" pitchFamily="34" charset="0"/>
              </a:rPr>
              <a:t>Beschluss </a:t>
            </a:r>
            <a:br>
              <a:rPr lang="de-DE" dirty="0">
                <a:latin typeface="Arial Narrow" panose="020B0604020202020204" pitchFamily="34" charset="0"/>
                <a:cs typeface="Arial Narrow" panose="020B0604020202020204" pitchFamily="34" charset="0"/>
              </a:rPr>
            </a:br>
            <a:r>
              <a:rPr lang="de-DE" dirty="0">
                <a:latin typeface="Arial Narrow" panose="020B0604020202020204" pitchFamily="34" charset="0"/>
                <a:cs typeface="Arial Narrow" panose="020B0604020202020204" pitchFamily="34" charset="0"/>
              </a:rPr>
              <a:t>21. OBK</a:t>
            </a:r>
          </a:p>
        </p:txBody>
      </p:sp>
      <p:sp>
        <p:nvSpPr>
          <p:cNvPr id="36" name="Rechteck 35">
            <a:extLst>
              <a:ext uri="{FF2B5EF4-FFF2-40B4-BE49-F238E27FC236}">
                <a16:creationId xmlns:a16="http://schemas.microsoft.com/office/drawing/2014/main" xmlns="" id="{5A68A062-DA53-4683-A2BA-5A84841BBBC4}"/>
              </a:ext>
            </a:extLst>
          </p:cNvPr>
          <p:cNvSpPr/>
          <p:nvPr/>
        </p:nvSpPr>
        <p:spPr>
          <a:xfrm>
            <a:off x="1776533" y="3658658"/>
            <a:ext cx="1589195" cy="21481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Narrow" panose="020B0604020202020204" pitchFamily="34" charset="0"/>
                <a:cs typeface="Arial Narrow" panose="020B0604020202020204" pitchFamily="34" charset="0"/>
              </a:rPr>
              <a:t>Werkstattbericht</a:t>
            </a:r>
          </a:p>
        </p:txBody>
      </p:sp>
      <p:sp>
        <p:nvSpPr>
          <p:cNvPr id="38" name="Foliennummernplatzhalter 21"/>
          <p:cNvSpPr>
            <a:spLocks noGrp="1"/>
          </p:cNvSpPr>
          <p:nvPr>
            <p:ph type="sldNum" sz="quarter" idx="12"/>
          </p:nvPr>
        </p:nvSpPr>
        <p:spPr>
          <a:xfrm>
            <a:off x="8648631" y="4746227"/>
            <a:ext cx="368553" cy="273928"/>
          </a:xfrm>
          <a:prstGeom prst="rect">
            <a:avLst/>
          </a:prstGeom>
        </p:spPr>
        <p:txBody>
          <a:bodyPr/>
          <a:lstStyle/>
          <a:p>
            <a:r>
              <a:rPr lang="de-DE" sz="1000" dirty="0">
                <a:solidFill>
                  <a:schemeClr val="bg2"/>
                </a:solidFill>
                <a:latin typeface="Point Semi Bold" panose="00000700000000000000" pitchFamily="50" charset="0"/>
              </a:rPr>
              <a:t>11</a:t>
            </a:r>
          </a:p>
        </p:txBody>
      </p:sp>
    </p:spTree>
    <p:extLst>
      <p:ext uri="{BB962C8B-B14F-4D97-AF65-F5344CB8AC3E}">
        <p14:creationId xmlns:p14="http://schemas.microsoft.com/office/powerpoint/2010/main" val="74212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398F31F2-0239-6642-8212-393F89E1AC2E}" type="slidenum">
              <a:rPr lang="de-DE" smtClean="0"/>
              <a:pPr/>
              <a:t>12</a:t>
            </a:fld>
            <a:endParaRPr lang="de-DE" dirty="0"/>
          </a:p>
        </p:txBody>
      </p:sp>
      <p:pic>
        <p:nvPicPr>
          <p:cNvPr id="8" name="Grafik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8093" y="1954814"/>
            <a:ext cx="1400023" cy="700012"/>
          </a:xfrm>
          <a:prstGeom prst="rect">
            <a:avLst/>
          </a:prstGeom>
        </p:spPr>
      </p:pic>
      <p:pic>
        <p:nvPicPr>
          <p:cNvPr id="9" name="Grafik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3610" y="2695325"/>
            <a:ext cx="1400023" cy="700012"/>
          </a:xfrm>
          <a:prstGeom prst="rect">
            <a:avLst/>
          </a:prstGeom>
        </p:spPr>
      </p:pic>
      <p:pic>
        <p:nvPicPr>
          <p:cNvPr id="10" name="Grafik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3608" y="3435836"/>
            <a:ext cx="1400023" cy="700012"/>
          </a:xfrm>
          <a:prstGeom prst="rect">
            <a:avLst/>
          </a:prstGeom>
        </p:spPr>
      </p:pic>
      <p:pic>
        <p:nvPicPr>
          <p:cNvPr id="11" name="Bild 4"/>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372281" y="1372329"/>
            <a:ext cx="4509133" cy="3256831"/>
          </a:xfrm>
          <a:prstGeom prst="rect">
            <a:avLst/>
          </a:prstGeom>
        </p:spPr>
      </p:pic>
      <p:pic>
        <p:nvPicPr>
          <p:cNvPr id="12" name="Grafik 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868907" y="2925207"/>
            <a:ext cx="1140538" cy="1177095"/>
          </a:xfrm>
          <a:prstGeom prst="rect">
            <a:avLst/>
          </a:prstGeom>
        </p:spPr>
      </p:pic>
      <p:pic>
        <p:nvPicPr>
          <p:cNvPr id="13" name="Grafik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770670" y="2035508"/>
            <a:ext cx="1203383" cy="856353"/>
          </a:xfrm>
          <a:prstGeom prst="rect">
            <a:avLst/>
          </a:prstGeom>
        </p:spPr>
      </p:pic>
      <p:sp>
        <p:nvSpPr>
          <p:cNvPr id="15" name="Gestreifter Pfeil nach rechts 14"/>
          <p:cNvSpPr/>
          <p:nvPr/>
        </p:nvSpPr>
        <p:spPr>
          <a:xfrm flipH="1">
            <a:off x="6498610" y="2658133"/>
            <a:ext cx="1223324" cy="855622"/>
          </a:xfrm>
          <a:prstGeom prst="stripedRightArrow">
            <a:avLst>
              <a:gd name="adj1" fmla="val 35102"/>
              <a:gd name="adj2"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dirty="0">
                <a:solidFill>
                  <a:schemeClr val="bg2"/>
                </a:solidFill>
                <a:latin typeface="Arial Narrow" panose="020B0604020202020204" pitchFamily="34" charset="0"/>
                <a:cs typeface="Arial Narrow" panose="020B0604020202020204" pitchFamily="34" charset="0"/>
              </a:rPr>
              <a:t>vollständig</a:t>
            </a:r>
          </a:p>
        </p:txBody>
      </p:sp>
      <p:sp>
        <p:nvSpPr>
          <p:cNvPr id="17" name="Pfeil nach links und rechts 16"/>
          <p:cNvSpPr/>
          <p:nvPr/>
        </p:nvSpPr>
        <p:spPr>
          <a:xfrm>
            <a:off x="1605663" y="2606153"/>
            <a:ext cx="1251732" cy="789184"/>
          </a:xfrm>
          <a:prstGeom prst="lef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dirty="0">
                <a:solidFill>
                  <a:schemeClr val="bg2"/>
                </a:solidFill>
                <a:latin typeface="Arial Narrow" panose="020B0604020202020204" pitchFamily="34" charset="0"/>
                <a:cs typeface="Arial Narrow" panose="020B0604020202020204" pitchFamily="34" charset="0"/>
              </a:rPr>
              <a:t>selektiv</a:t>
            </a:r>
          </a:p>
        </p:txBody>
      </p:sp>
      <p:sp>
        <p:nvSpPr>
          <p:cNvPr id="19" name="Titel 2"/>
          <p:cNvSpPr txBox="1">
            <a:spLocks/>
          </p:cNvSpPr>
          <p:nvPr/>
        </p:nvSpPr>
        <p:spPr>
          <a:xfrm>
            <a:off x="410899" y="625125"/>
            <a:ext cx="7779013" cy="912361"/>
          </a:xfrm>
          <a:prstGeom prst="rect">
            <a:avLst/>
          </a:prstGeom>
        </p:spPr>
        <p:txBody>
          <a:bodyPr vert="horz" lIns="0" tIns="0" rIns="0" bIns="0" rtlCol="0" anchor="t" anchorCtr="0">
            <a:normAutofit/>
          </a:bodyPr>
          <a:lstStyle>
            <a:lvl1pPr algn="l" defTabSz="457337" rtl="0" eaLnBrk="1" latinLnBrk="0" hangingPunct="1">
              <a:spcBef>
                <a:spcPct val="0"/>
              </a:spcBef>
              <a:buNone/>
              <a:defRPr sz="2801" b="1" i="0" kern="1200" cap="all">
                <a:solidFill>
                  <a:schemeClr val="tx1"/>
                </a:solidFill>
                <a:latin typeface="Point Extra Bold" pitchFamily="2" charset="77"/>
                <a:ea typeface="+mj-ea"/>
                <a:cs typeface="Point Extra Bold"/>
              </a:defRPr>
            </a:lvl1pPr>
          </a:lstStyle>
          <a:p>
            <a:r>
              <a:rPr lang="de-DE" sz="2800" b="0" dirty="0">
                <a:latin typeface="Arial Black" panose="020B0A04020102020204" pitchFamily="34" charset="0"/>
              </a:rPr>
              <a:t>Dialog: Zentrale Sammelstelle</a:t>
            </a:r>
          </a:p>
          <a:p>
            <a:r>
              <a:rPr lang="de-DE" sz="2800" b="0" cap="none" dirty="0">
                <a:latin typeface="Arial Black" panose="020B0A04020102020204" pitchFamily="34" charset="0"/>
              </a:rPr>
              <a:t>redenwirueber.de</a:t>
            </a:r>
            <a:endParaRPr lang="de-DE" b="0" cap="none" dirty="0">
              <a:latin typeface="Arial Black" panose="020B0A04020102020204" pitchFamily="34" charset="0"/>
            </a:endParaRPr>
          </a:p>
        </p:txBody>
      </p:sp>
      <p:sp>
        <p:nvSpPr>
          <p:cNvPr id="2" name="Textfeld 1"/>
          <p:cNvSpPr txBox="1"/>
          <p:nvPr/>
        </p:nvSpPr>
        <p:spPr>
          <a:xfrm rot="16200000">
            <a:off x="-2081128" y="2862246"/>
            <a:ext cx="4713556" cy="276999"/>
          </a:xfrm>
          <a:prstGeom prst="rect">
            <a:avLst/>
          </a:prstGeom>
          <a:noFill/>
        </p:spPr>
        <p:txBody>
          <a:bodyPr wrap="square" rtlCol="0">
            <a:spAutoFit/>
          </a:bodyPr>
          <a:lstStyle/>
          <a:p>
            <a:pPr algn="ctr"/>
            <a:r>
              <a:rPr lang="de-DE" sz="1200" b="1" dirty="0" err="1">
                <a:latin typeface="Arial Black Regular"/>
              </a:rPr>
              <a:t>Social</a:t>
            </a:r>
            <a:r>
              <a:rPr lang="de-DE" sz="1200" b="1" dirty="0">
                <a:latin typeface="Arial Black Regular"/>
              </a:rPr>
              <a:t> Media des Zukunftsdialogs </a:t>
            </a:r>
          </a:p>
        </p:txBody>
      </p:sp>
      <p:sp>
        <p:nvSpPr>
          <p:cNvPr id="16" name="Gestreifter Pfeil nach rechts 15"/>
          <p:cNvSpPr/>
          <p:nvPr/>
        </p:nvSpPr>
        <p:spPr>
          <a:xfrm rot="16200000" flipH="1">
            <a:off x="4185176" y="1289727"/>
            <a:ext cx="883341" cy="732823"/>
          </a:xfrm>
          <a:prstGeom prst="stripedRightArrow">
            <a:avLst>
              <a:gd name="adj1" fmla="val 35102"/>
              <a:gd name="adj2"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dirty="0">
                <a:solidFill>
                  <a:schemeClr val="bg2"/>
                </a:solidFill>
                <a:latin typeface="Arial Narrow" panose="020B0604020202020204" pitchFamily="34" charset="0"/>
                <a:cs typeface="Arial Narrow" panose="020B0604020202020204" pitchFamily="34" charset="0"/>
              </a:rPr>
              <a:t>direkt</a:t>
            </a:r>
          </a:p>
        </p:txBody>
      </p:sp>
    </p:spTree>
    <p:extLst>
      <p:ext uri="{BB962C8B-B14F-4D97-AF65-F5344CB8AC3E}">
        <p14:creationId xmlns:p14="http://schemas.microsoft.com/office/powerpoint/2010/main" val="102205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410898" y="552800"/>
            <a:ext cx="7834199" cy="912361"/>
          </a:xfrm>
        </p:spPr>
        <p:txBody>
          <a:bodyPr>
            <a:normAutofit fontScale="90000"/>
          </a:bodyPr>
          <a:lstStyle/>
          <a:p>
            <a:r>
              <a:rPr lang="de-DE" dirty="0">
                <a:latin typeface="Arial Black" panose="020B0A04020102020204" pitchFamily="34" charset="0"/>
              </a:rPr>
              <a:t>Rund 2.000 Impulse: erste Verdichtung &amp; Start der Diskussion innerhalb des DGB</a:t>
            </a:r>
          </a:p>
        </p:txBody>
      </p:sp>
      <p:sp>
        <p:nvSpPr>
          <p:cNvPr id="4" name="Foliennummernplatzhalter 3"/>
          <p:cNvSpPr>
            <a:spLocks noGrp="1"/>
          </p:cNvSpPr>
          <p:nvPr>
            <p:ph type="sldNum" sz="quarter" idx="12"/>
          </p:nvPr>
        </p:nvSpPr>
        <p:spPr/>
        <p:txBody>
          <a:bodyPr/>
          <a:lstStyle/>
          <a:p>
            <a:fld id="{398F31F2-0239-6642-8212-393F89E1AC2E}" type="slidenum">
              <a:rPr lang="de-DE" smtClean="0">
                <a:solidFill>
                  <a:srgbClr val="FFFFFF"/>
                </a:solidFill>
              </a:rPr>
              <a:pPr/>
              <a:t>13</a:t>
            </a:fld>
            <a:endParaRPr lang="de-DE" dirty="0">
              <a:solidFill>
                <a:srgbClr val="FFFFFF"/>
              </a:solidFill>
            </a:endParaRPr>
          </a:p>
        </p:txBody>
      </p:sp>
      <p:grpSp>
        <p:nvGrpSpPr>
          <p:cNvPr id="8" name="Group 4"/>
          <p:cNvGrpSpPr>
            <a:grpSpLocks noChangeAspect="1"/>
          </p:cNvGrpSpPr>
          <p:nvPr/>
        </p:nvGrpSpPr>
        <p:grpSpPr bwMode="auto">
          <a:xfrm>
            <a:off x="4360540" y="1174608"/>
            <a:ext cx="3774450" cy="3323319"/>
            <a:chOff x="2866" y="643"/>
            <a:chExt cx="2510" cy="2210"/>
          </a:xfrm>
          <a:effectLst>
            <a:outerShdw blurRad="63500" sx="102000" sy="102000" algn="ctr" rotWithShape="0">
              <a:schemeClr val="accent3">
                <a:lumMod val="75000"/>
                <a:alpha val="40000"/>
              </a:schemeClr>
            </a:outerShdw>
          </a:effectLst>
        </p:grpSpPr>
        <p:sp>
          <p:nvSpPr>
            <p:cNvPr id="9" name="AutoShape 3"/>
            <p:cNvSpPr>
              <a:spLocks noChangeAspect="1" noChangeArrowheads="1" noTextEdit="1"/>
            </p:cNvSpPr>
            <p:nvPr/>
          </p:nvSpPr>
          <p:spPr bwMode="auto">
            <a:xfrm>
              <a:off x="2952" y="643"/>
              <a:ext cx="2207" cy="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pic>
          <p:nvPicPr>
            <p:cNvPr id="102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66" y="898"/>
              <a:ext cx="2510" cy="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753" y="1574369"/>
            <a:ext cx="3788111" cy="2678027"/>
          </a:xfrm>
          <a:prstGeom prst="rect">
            <a:avLst/>
          </a:prstGeom>
          <a:ln>
            <a:solidFill>
              <a:srgbClr val="8C3CAA"/>
            </a:solidFill>
          </a:ln>
          <a:effectLst>
            <a:glow rad="63500">
              <a:schemeClr val="accent1">
                <a:satMod val="175000"/>
                <a:alpha val="40000"/>
              </a:schemeClr>
            </a:glow>
          </a:effectLst>
        </p:spPr>
      </p:pic>
    </p:spTree>
    <p:extLst>
      <p:ext uri="{BB962C8B-B14F-4D97-AF65-F5344CB8AC3E}">
        <p14:creationId xmlns:p14="http://schemas.microsoft.com/office/powerpoint/2010/main" val="363016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398F31F2-0239-6642-8212-393F89E1AC2E}" type="slidenum">
              <a:rPr lang="de-DE" smtClean="0"/>
              <a:pPr/>
              <a:t>14</a:t>
            </a:fld>
            <a:endParaRPr lang="de-DE" dirty="0"/>
          </a:p>
        </p:txBody>
      </p:sp>
      <p:sp>
        <p:nvSpPr>
          <p:cNvPr id="6" name="Titel 5"/>
          <p:cNvSpPr>
            <a:spLocks noGrp="1"/>
          </p:cNvSpPr>
          <p:nvPr>
            <p:ph type="title"/>
          </p:nvPr>
        </p:nvSpPr>
        <p:spPr/>
        <p:txBody>
          <a:bodyPr>
            <a:normAutofit fontScale="90000"/>
          </a:bodyPr>
          <a:lstStyle/>
          <a:p>
            <a:r>
              <a:rPr lang="de-DE" b="0" cap="none" dirty="0"/>
              <a:t>redenwirueber.de</a:t>
            </a:r>
            <a:r>
              <a:rPr lang="de-DE" dirty="0"/>
              <a:t>-Veranstaltungskarte: </a:t>
            </a:r>
          </a:p>
        </p:txBody>
      </p:sp>
      <p:pic>
        <p:nvPicPr>
          <p:cNvPr id="3" name="Inhaltsplatzhalter 2"/>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348061" y="1214970"/>
            <a:ext cx="7033269" cy="3258216"/>
          </a:xfrm>
          <a:prstGeom prst="rect">
            <a:avLst/>
          </a:prstGeom>
        </p:spPr>
      </p:pic>
      <p:grpSp>
        <p:nvGrpSpPr>
          <p:cNvPr id="5" name="Gruppieren 4"/>
          <p:cNvGrpSpPr/>
          <p:nvPr/>
        </p:nvGrpSpPr>
        <p:grpSpPr>
          <a:xfrm>
            <a:off x="6524391" y="2073707"/>
            <a:ext cx="2117275" cy="2079750"/>
            <a:chOff x="6775117" y="1033832"/>
            <a:chExt cx="2117275" cy="2079750"/>
          </a:xfrm>
        </p:grpSpPr>
        <p:sp>
          <p:nvSpPr>
            <p:cNvPr id="7" name="Ellipse 6"/>
            <p:cNvSpPr/>
            <p:nvPr/>
          </p:nvSpPr>
          <p:spPr>
            <a:xfrm>
              <a:off x="6775117" y="1033832"/>
              <a:ext cx="2117275" cy="2079750"/>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latin typeface="Point Semi Bold" panose="00000700000000000000" pitchFamily="50" charset="0"/>
              </a:endParaRPr>
            </a:p>
          </p:txBody>
        </p:sp>
        <p:sp>
          <p:nvSpPr>
            <p:cNvPr id="8" name="Textfeld 7"/>
            <p:cNvSpPr txBox="1"/>
            <p:nvPr/>
          </p:nvSpPr>
          <p:spPr>
            <a:xfrm>
              <a:off x="6925178" y="1314203"/>
              <a:ext cx="1817152" cy="1384995"/>
            </a:xfrm>
            <a:prstGeom prst="rect">
              <a:avLst/>
            </a:prstGeom>
            <a:noFill/>
          </p:spPr>
          <p:txBody>
            <a:bodyPr wrap="square" rtlCol="0">
              <a:spAutoFit/>
            </a:bodyPr>
            <a:lstStyle/>
            <a:p>
              <a:pPr algn="ctr"/>
              <a:r>
                <a:rPr lang="de-DE" sz="1400" dirty="0">
                  <a:solidFill>
                    <a:schemeClr val="bg1"/>
                  </a:solidFill>
                  <a:latin typeface="Arial" panose="020B0604020202020204" pitchFamily="34" charset="0"/>
                  <a:cs typeface="Arial" panose="020B0604020202020204" pitchFamily="34" charset="0"/>
                </a:rPr>
                <a:t>Trage deine Aktion/</a:t>
              </a:r>
              <a:r>
                <a:rPr lang="de-DE" sz="1400" dirty="0" err="1">
                  <a:solidFill>
                    <a:schemeClr val="bg1"/>
                  </a:solidFill>
                  <a:latin typeface="Arial" panose="020B0604020202020204" pitchFamily="34" charset="0"/>
                  <a:cs typeface="Arial" panose="020B0604020202020204" pitchFamily="34" charset="0"/>
                </a:rPr>
                <a:t>Veranstal-tung</a:t>
              </a:r>
              <a:r>
                <a:rPr lang="de-DE" sz="1400" dirty="0">
                  <a:solidFill>
                    <a:schemeClr val="bg1"/>
                  </a:solidFill>
                  <a:latin typeface="Arial" panose="020B0604020202020204" pitchFamily="34" charset="0"/>
                  <a:cs typeface="Arial" panose="020B0604020202020204" pitchFamily="34" charset="0"/>
                </a:rPr>
                <a:t> ein. Zugang und Anleitung erhältst du über deine DGB-Region.</a:t>
              </a:r>
            </a:p>
          </p:txBody>
        </p:sp>
      </p:grpSp>
    </p:spTree>
    <p:extLst>
      <p:ext uri="{BB962C8B-B14F-4D97-AF65-F5344CB8AC3E}">
        <p14:creationId xmlns:p14="http://schemas.microsoft.com/office/powerpoint/2010/main" val="69144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15</a:t>
            </a:fld>
            <a:endParaRPr lang="de-DE" dirty="0"/>
          </a:p>
        </p:txBody>
      </p:sp>
      <p:sp>
        <p:nvSpPr>
          <p:cNvPr id="3" name="Titel 2"/>
          <p:cNvSpPr>
            <a:spLocks noGrp="1"/>
          </p:cNvSpPr>
          <p:nvPr>
            <p:ph type="title"/>
          </p:nvPr>
        </p:nvSpPr>
        <p:spPr/>
        <p:txBody>
          <a:bodyPr>
            <a:normAutofit fontScale="90000"/>
          </a:bodyPr>
          <a:lstStyle/>
          <a:p>
            <a:r>
              <a:rPr lang="de-DE" dirty="0"/>
              <a:t>Bundesweit mehr als eine Zukunftsdialog-Veranstaltung Pro Tag</a:t>
            </a:r>
          </a:p>
        </p:txBody>
      </p:sp>
      <p:sp>
        <p:nvSpPr>
          <p:cNvPr id="4" name="Inhaltsplatzhalter 3"/>
          <p:cNvSpPr>
            <a:spLocks noGrp="1"/>
          </p:cNvSpPr>
          <p:nvPr>
            <p:ph sz="quarter" idx="13"/>
          </p:nvPr>
        </p:nvSpPr>
        <p:spPr>
          <a:xfrm>
            <a:off x="468313" y="1527806"/>
            <a:ext cx="7810500" cy="3017181"/>
          </a:xfrm>
        </p:spPr>
        <p:txBody>
          <a:bodyPr/>
          <a:lstStyle/>
          <a:p>
            <a:r>
              <a:rPr lang="de-DE" dirty="0"/>
              <a:t>Mehrere hundert Veranstaltungen und Aktionen seit März 2019</a:t>
            </a:r>
          </a:p>
          <a:p>
            <a:r>
              <a:rPr lang="de-DE" dirty="0"/>
              <a:t>Hohe Beteiligung und großes Engagement der Kreis- und Stadtverbände</a:t>
            </a:r>
          </a:p>
          <a:p>
            <a:r>
              <a:rPr lang="de-DE" dirty="0"/>
              <a:t>Veranstaltungen finden zu den Themen statt, die vor Ort eine wichtige Rolle spielen („</a:t>
            </a:r>
            <a:r>
              <a:rPr lang="de-DE" dirty="0" err="1"/>
              <a:t>Bottom</a:t>
            </a:r>
            <a:r>
              <a:rPr lang="de-DE" dirty="0"/>
              <a:t>-</a:t>
            </a:r>
            <a:r>
              <a:rPr lang="de-DE" dirty="0" err="1"/>
              <a:t>up</a:t>
            </a:r>
            <a:r>
              <a:rPr lang="de-DE" dirty="0"/>
              <a:t>-Prinzip“)</a:t>
            </a:r>
          </a:p>
          <a:p>
            <a:r>
              <a:rPr lang="de-DE" dirty="0"/>
              <a:t>Parallel gibt es Zeiträume für die Schwerpunktthemen, die bundesweit mit konkretem Material und Aktionsideen unterstützt werden</a:t>
            </a:r>
          </a:p>
          <a:p>
            <a:pPr marL="0" indent="0">
              <a:buNone/>
            </a:pPr>
            <a:endParaRPr lang="de-DE" dirty="0"/>
          </a:p>
        </p:txBody>
      </p:sp>
    </p:spTree>
    <p:extLst>
      <p:ext uri="{BB962C8B-B14F-4D97-AF65-F5344CB8AC3E}">
        <p14:creationId xmlns:p14="http://schemas.microsoft.com/office/powerpoint/2010/main" val="213981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51013" y="-40821"/>
            <a:ext cx="4603052" cy="2589117"/>
          </a:xfrm>
        </p:spPr>
      </p:pic>
      <p:pic>
        <p:nvPicPr>
          <p:cNvPr id="6" name="Bildplatzhalter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77804" y="-11727"/>
            <a:ext cx="4558901" cy="2565174"/>
          </a:xfrm>
          <a:prstGeom prst="rect">
            <a:avLst/>
          </a:prstGeom>
        </p:spPr>
      </p:pic>
      <p:pic>
        <p:nvPicPr>
          <p:cNvPr id="4" name="Bildplatzhalter 3"/>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0" y="2612570"/>
            <a:ext cx="4558902" cy="2565174"/>
          </a:xfrm>
        </p:spPr>
      </p:pic>
      <p:pic>
        <p:nvPicPr>
          <p:cNvPr id="7" name="Bildplatzhalter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77804" y="2612570"/>
            <a:ext cx="4585098" cy="2579914"/>
          </a:xfrm>
          <a:prstGeom prst="rect">
            <a:avLst/>
          </a:prstGeom>
        </p:spPr>
      </p:pic>
      <p:sp>
        <p:nvSpPr>
          <p:cNvPr id="8" name="Titel 1"/>
          <p:cNvSpPr txBox="1">
            <a:spLocks/>
          </p:cNvSpPr>
          <p:nvPr/>
        </p:nvSpPr>
        <p:spPr>
          <a:xfrm>
            <a:off x="0" y="2400289"/>
            <a:ext cx="3558727" cy="424561"/>
          </a:xfrm>
          <a:prstGeom prst="rect">
            <a:avLst/>
          </a:prstGeom>
          <a:solidFill>
            <a:schemeClr val="tx2"/>
          </a:solidFill>
        </p:spPr>
        <p:txBody>
          <a:bodyPr vert="horz" lIns="0" tIns="0" rIns="0" bIns="0" rtlCol="0" anchor="ctr" anchorCtr="0">
            <a:normAutofit/>
          </a:bodyPr>
          <a:lstStyle>
            <a:lvl1pPr algn="l" defTabSz="457337" rtl="0" eaLnBrk="1" latinLnBrk="0" hangingPunct="1">
              <a:spcBef>
                <a:spcPct val="0"/>
              </a:spcBef>
              <a:buNone/>
              <a:defRPr sz="2801" b="1" i="0" kern="1200" cap="all">
                <a:solidFill>
                  <a:schemeClr val="tx1"/>
                </a:solidFill>
                <a:latin typeface="Point Extra Bold" pitchFamily="2" charset="77"/>
                <a:ea typeface="+mj-ea"/>
                <a:cs typeface="Point Extra Bold"/>
              </a:defRPr>
            </a:lvl1pPr>
          </a:lstStyle>
          <a:p>
            <a:pPr marL="92075">
              <a:lnSpc>
                <a:spcPct val="110000"/>
              </a:lnSpc>
            </a:pPr>
            <a:r>
              <a:rPr lang="de-DE" sz="2300" b="0" cap="none" dirty="0">
                <a:solidFill>
                  <a:schemeClr val="bg2"/>
                </a:solidFill>
                <a:latin typeface="Arial Black" panose="020B0A04020102020204" pitchFamily="34" charset="0"/>
              </a:rPr>
              <a:t>PROTESTAKTIONEN</a:t>
            </a:r>
          </a:p>
        </p:txBody>
      </p:sp>
    </p:spTree>
    <p:extLst>
      <p:ext uri="{BB962C8B-B14F-4D97-AF65-F5344CB8AC3E}">
        <p14:creationId xmlns:p14="http://schemas.microsoft.com/office/powerpoint/2010/main" val="59768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13" y="-37171"/>
            <a:ext cx="4609915" cy="2585468"/>
          </a:xfrm>
          <a:prstGeom prst="rect">
            <a:avLst/>
          </a:prstGeom>
        </p:spPr>
      </p:pic>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7804" y="-14868"/>
            <a:ext cx="4466196" cy="2559876"/>
          </a:xfrm>
          <a:prstGeom prst="rect">
            <a:avLst/>
          </a:prstGeom>
        </p:spPr>
      </p:pic>
      <p:pic>
        <p:nvPicPr>
          <p:cNvPr id="5" name="Grafik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7804" y="2646555"/>
            <a:ext cx="4466196" cy="2549913"/>
          </a:xfrm>
          <a:prstGeom prst="rect">
            <a:avLst/>
          </a:prstGeom>
        </p:spPr>
      </p:pic>
      <p:pic>
        <p:nvPicPr>
          <p:cNvPr id="10" name="Grafik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0169" y="2646555"/>
            <a:ext cx="4692717" cy="2535045"/>
          </a:xfrm>
          <a:prstGeom prst="rect">
            <a:avLst/>
          </a:prstGeom>
        </p:spPr>
      </p:pic>
      <p:sp>
        <p:nvSpPr>
          <p:cNvPr id="8" name="Titel 1"/>
          <p:cNvSpPr txBox="1">
            <a:spLocks/>
          </p:cNvSpPr>
          <p:nvPr/>
        </p:nvSpPr>
        <p:spPr>
          <a:xfrm>
            <a:off x="0" y="2400289"/>
            <a:ext cx="3558727" cy="424561"/>
          </a:xfrm>
          <a:prstGeom prst="rect">
            <a:avLst/>
          </a:prstGeom>
          <a:solidFill>
            <a:schemeClr val="tx2"/>
          </a:solidFill>
        </p:spPr>
        <p:txBody>
          <a:bodyPr vert="horz" lIns="0" tIns="0" rIns="0" bIns="0" rtlCol="0" anchor="ctr" anchorCtr="0">
            <a:normAutofit/>
          </a:bodyPr>
          <a:lstStyle>
            <a:lvl1pPr algn="l" defTabSz="457337" rtl="0" eaLnBrk="1" latinLnBrk="0" hangingPunct="1">
              <a:spcBef>
                <a:spcPct val="0"/>
              </a:spcBef>
              <a:buNone/>
              <a:defRPr sz="2801" b="1" i="0" kern="1200" cap="all">
                <a:solidFill>
                  <a:schemeClr val="tx1"/>
                </a:solidFill>
                <a:latin typeface="Point Extra Bold" pitchFamily="2" charset="77"/>
                <a:ea typeface="+mj-ea"/>
                <a:cs typeface="Point Extra Bold"/>
              </a:defRPr>
            </a:lvl1pPr>
          </a:lstStyle>
          <a:p>
            <a:pPr marL="92075">
              <a:lnSpc>
                <a:spcPct val="110000"/>
              </a:lnSpc>
            </a:pPr>
            <a:r>
              <a:rPr lang="de-DE" sz="2300" b="0" cap="none" dirty="0" err="1">
                <a:solidFill>
                  <a:schemeClr val="bg2"/>
                </a:solidFill>
                <a:latin typeface="Arial Black" panose="020B0A04020102020204" pitchFamily="34" charset="0"/>
              </a:rPr>
              <a:t>STRAßENAKTIONEN</a:t>
            </a:r>
            <a:endParaRPr lang="de-DE" sz="2300" b="0" cap="none"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335520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77804" y="2646555"/>
            <a:ext cx="4466196" cy="2549913"/>
          </a:xfrm>
          <a:prstGeom prst="rect">
            <a:avLst/>
          </a:prstGeom>
        </p:spPr>
      </p:pic>
      <p:pic>
        <p:nvPicPr>
          <p:cNvPr id="7" name="Bildplatzhalter 3"/>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327" t="-70"/>
          <a:stretch/>
        </p:blipFill>
        <p:spPr>
          <a:xfrm>
            <a:off x="-31750" y="-57150"/>
            <a:ext cx="4594298" cy="2602158"/>
          </a:xfrm>
        </p:spPr>
      </p:pic>
      <p:pic>
        <p:nvPicPr>
          <p:cNvPr id="4" name="Grafik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631687"/>
            <a:ext cx="4562548" cy="2542477"/>
          </a:xfrm>
          <a:prstGeom prst="rect">
            <a:avLst/>
          </a:prstGeom>
        </p:spPr>
      </p:pic>
      <p:pic>
        <p:nvPicPr>
          <p:cNvPr id="6" name="Grafik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77804" y="2631687"/>
            <a:ext cx="4466196" cy="2584768"/>
          </a:xfrm>
          <a:prstGeom prst="rect">
            <a:avLst/>
          </a:prstGeom>
        </p:spPr>
      </p:pic>
      <p:sp>
        <p:nvSpPr>
          <p:cNvPr id="8" name="Titel 1"/>
          <p:cNvSpPr txBox="1">
            <a:spLocks/>
          </p:cNvSpPr>
          <p:nvPr/>
        </p:nvSpPr>
        <p:spPr>
          <a:xfrm>
            <a:off x="0" y="2400289"/>
            <a:ext cx="4562548" cy="424561"/>
          </a:xfrm>
          <a:prstGeom prst="rect">
            <a:avLst/>
          </a:prstGeom>
          <a:solidFill>
            <a:schemeClr val="tx2"/>
          </a:solidFill>
        </p:spPr>
        <p:txBody>
          <a:bodyPr vert="horz" lIns="0" tIns="0" rIns="0" bIns="0" rtlCol="0" anchor="ctr" anchorCtr="0">
            <a:normAutofit/>
          </a:bodyPr>
          <a:lstStyle>
            <a:defPPr>
              <a:defRPr lang="de-DE"/>
            </a:defPPr>
            <a:lvl1pPr marL="92075" defTabSz="457337">
              <a:lnSpc>
                <a:spcPct val="110000"/>
              </a:lnSpc>
              <a:spcBef>
                <a:spcPct val="0"/>
              </a:spcBef>
              <a:buNone/>
              <a:defRPr sz="2300" b="0" i="0" cap="none">
                <a:solidFill>
                  <a:schemeClr val="bg2"/>
                </a:solidFill>
                <a:latin typeface="Arial Black" panose="020B0A04020102020204" pitchFamily="34" charset="0"/>
                <a:ea typeface="+mj-ea"/>
                <a:cs typeface="Point Extra Bold"/>
              </a:defRPr>
            </a:lvl1pPr>
          </a:lstStyle>
          <a:p>
            <a:r>
              <a:rPr lang="de-DE" dirty="0"/>
              <a:t>BÜNDNISSE &amp; PETITIONEN</a:t>
            </a:r>
          </a:p>
        </p:txBody>
      </p:sp>
      <p:pic>
        <p:nvPicPr>
          <p:cNvPr id="9" name="Grafik 8"/>
          <p:cNvPicPr>
            <a:picLocks noChangeAspect="1"/>
          </p:cNvPicPr>
          <p:nvPr/>
        </p:nvPicPr>
        <p:blipFill rotWithShape="1">
          <a:blip r:embed="rId6">
            <a:extLst>
              <a:ext uri="{28A0092B-C50C-407E-A947-70E740481C1C}">
                <a14:useLocalDpi xmlns:a14="http://schemas.microsoft.com/office/drawing/2010/main" val="0"/>
              </a:ext>
            </a:extLst>
          </a:blip>
          <a:srcRect l="2213" t="6002" r="2256" b="8876"/>
          <a:stretch/>
        </p:blipFill>
        <p:spPr>
          <a:xfrm>
            <a:off x="4677804" y="0"/>
            <a:ext cx="4478896" cy="2545008"/>
          </a:xfrm>
          <a:prstGeom prst="rect">
            <a:avLst/>
          </a:prstGeom>
        </p:spPr>
      </p:pic>
    </p:spTree>
    <p:extLst>
      <p:ext uri="{BB962C8B-B14F-4D97-AF65-F5344CB8AC3E}">
        <p14:creationId xmlns:p14="http://schemas.microsoft.com/office/powerpoint/2010/main" val="359274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xmlns="" id="{A6F2ABD4-56ED-FC4A-9421-1D3337979AE2}"/>
              </a:ext>
            </a:extLst>
          </p:cNvPr>
          <p:cNvSpPr>
            <a:spLocks noGrp="1"/>
          </p:cNvSpPr>
          <p:nvPr>
            <p:ph type="sldNum" sz="quarter" idx="12"/>
          </p:nvPr>
        </p:nvSpPr>
        <p:spPr/>
        <p:txBody>
          <a:bodyPr/>
          <a:lstStyle/>
          <a:p>
            <a:fld id="{398F31F2-0239-6642-8212-393F89E1AC2E}" type="slidenum">
              <a:rPr lang="de-DE" smtClean="0"/>
              <a:pPr/>
              <a:t>1</a:t>
            </a:fld>
            <a:endParaRPr lang="de-DE" dirty="0"/>
          </a:p>
        </p:txBody>
      </p:sp>
      <p:sp>
        <p:nvSpPr>
          <p:cNvPr id="2" name="Titel 1"/>
          <p:cNvSpPr>
            <a:spLocks noGrp="1"/>
          </p:cNvSpPr>
          <p:nvPr>
            <p:ph type="title"/>
          </p:nvPr>
        </p:nvSpPr>
        <p:spPr/>
        <p:txBody>
          <a:bodyPr/>
          <a:lstStyle/>
          <a:p>
            <a:r>
              <a:rPr lang="de-DE" dirty="0"/>
              <a:t>Ziele des Zukunftsdialogs</a:t>
            </a:r>
            <a:endParaRPr lang="de-DE" dirty="0">
              <a:solidFill>
                <a:srgbClr val="000000"/>
              </a:solidFill>
            </a:endParaRPr>
          </a:p>
        </p:txBody>
      </p:sp>
      <p:sp>
        <p:nvSpPr>
          <p:cNvPr id="7" name="Inhaltsplatzhalter 6">
            <a:extLst>
              <a:ext uri="{FF2B5EF4-FFF2-40B4-BE49-F238E27FC236}">
                <a16:creationId xmlns:a16="http://schemas.microsoft.com/office/drawing/2014/main" xmlns="" id="{D29A9318-5F23-4B4C-80EA-998F54535B2E}"/>
              </a:ext>
            </a:extLst>
          </p:cNvPr>
          <p:cNvSpPr>
            <a:spLocks noGrp="1"/>
          </p:cNvSpPr>
          <p:nvPr>
            <p:ph sz="quarter" idx="13"/>
          </p:nvPr>
        </p:nvSpPr>
        <p:spPr>
          <a:xfrm>
            <a:off x="1638299" y="1325972"/>
            <a:ext cx="6640513" cy="3017181"/>
          </a:xfrm>
        </p:spPr>
        <p:txBody>
          <a:bodyPr/>
          <a:lstStyle/>
          <a:p>
            <a:pPr marL="0" indent="0">
              <a:buNone/>
            </a:pPr>
            <a:r>
              <a:rPr lang="de-DE" dirty="0">
                <a:solidFill>
                  <a:schemeClr val="tx2"/>
                </a:solidFill>
                <a:latin typeface="Arial" panose="020B0604020202020204" pitchFamily="34" charset="0"/>
                <a:cs typeface="Arial" panose="020B0604020202020204" pitchFamily="34" charset="0"/>
              </a:rPr>
              <a:t>NACH AUSSEN</a:t>
            </a:r>
          </a:p>
          <a:p>
            <a:pPr marL="0" indent="0">
              <a:buNone/>
            </a:pPr>
            <a:r>
              <a:rPr lang="de-DE" sz="2000" dirty="0">
                <a:cs typeface="Arial Narrow" panose="020B0604020202020204" pitchFamily="34" charset="0"/>
              </a:rPr>
              <a:t>DGB und Gewerkschaften werden als starker gesellschaftspolitischer Akteur wahrgenommen, der die Sorgen der Menschen kennt und (gemeinsam mit Partnern) fortschrittliche Lösungen findet</a:t>
            </a:r>
          </a:p>
          <a:p>
            <a:pPr marL="0" indent="0">
              <a:buNone/>
            </a:pPr>
            <a:endParaRPr lang="de-DE" dirty="0">
              <a:cs typeface="Arial Narrow" panose="020B0604020202020204" pitchFamily="34" charset="0"/>
            </a:endParaRPr>
          </a:p>
          <a:p>
            <a:pPr marL="0" indent="0">
              <a:buNone/>
            </a:pPr>
            <a:r>
              <a:rPr lang="de-DE" dirty="0">
                <a:solidFill>
                  <a:schemeClr val="tx2"/>
                </a:solidFill>
                <a:latin typeface="Arial" panose="020B0604020202020204" pitchFamily="34" charset="0"/>
                <a:cs typeface="Arial" panose="020B0604020202020204" pitchFamily="34" charset="0"/>
              </a:rPr>
              <a:t>NACH INNEN</a:t>
            </a:r>
          </a:p>
          <a:p>
            <a:pPr marL="0" indent="0">
              <a:buNone/>
            </a:pPr>
            <a:r>
              <a:rPr lang="de-DE" sz="2000" dirty="0">
                <a:cs typeface="Arial Narrow" panose="020B0604020202020204" pitchFamily="34" charset="0"/>
              </a:rPr>
              <a:t>DGB wächst stärker zusammen und ist handlungsfähig in der ganzen Republik</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500" y="1105537"/>
            <a:ext cx="1530100" cy="1530100"/>
          </a:xfrm>
          <a:prstGeom prst="rect">
            <a:avLst/>
          </a:prstGeom>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878" y="2722893"/>
            <a:ext cx="1607344" cy="1607344"/>
          </a:xfrm>
          <a:prstGeom prst="rect">
            <a:avLst/>
          </a:prstGeom>
        </p:spPr>
      </p:pic>
    </p:spTree>
    <p:extLst>
      <p:ext uri="{BB962C8B-B14F-4D97-AF65-F5344CB8AC3E}">
        <p14:creationId xmlns:p14="http://schemas.microsoft.com/office/powerpoint/2010/main" val="367687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77804" y="-14868"/>
            <a:ext cx="4466196" cy="2559876"/>
          </a:xfrm>
          <a:prstGeom prst="rect">
            <a:avLst/>
          </a:prstGeom>
        </p:spPr>
      </p:pic>
      <p:sp>
        <p:nvSpPr>
          <p:cNvPr id="9" name="Textfeld 8"/>
          <p:cNvSpPr txBox="1"/>
          <p:nvPr/>
        </p:nvSpPr>
        <p:spPr>
          <a:xfrm>
            <a:off x="3421380" y="2342944"/>
            <a:ext cx="1148788" cy="523220"/>
          </a:xfrm>
          <a:prstGeom prst="rect">
            <a:avLst/>
          </a:prstGeom>
          <a:noFill/>
        </p:spPr>
        <p:txBody>
          <a:bodyPr wrap="square" rtlCol="0">
            <a:spAutoFit/>
          </a:bodyPr>
          <a:lstStyle/>
          <a:p>
            <a:r>
              <a:rPr lang="de-DE" sz="1400" dirty="0">
                <a:solidFill>
                  <a:schemeClr val="bg1"/>
                </a:solidFill>
                <a:latin typeface="Point Semi Bold" panose="00000700000000000000" pitchFamily="50" charset="0"/>
              </a:rPr>
              <a:t>intern und extern</a:t>
            </a:r>
          </a:p>
        </p:txBody>
      </p:sp>
      <p:pic>
        <p:nvPicPr>
          <p:cNvPr id="11" name="Bildplatzhalter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0169" y="-104712"/>
            <a:ext cx="4709160" cy="2649720"/>
          </a:xfrm>
          <a:prstGeom prst="rect">
            <a:avLst/>
          </a:prstGeom>
        </p:spPr>
      </p:pic>
      <p:pic>
        <p:nvPicPr>
          <p:cNvPr id="12" name="Grafik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7804" y="-62111"/>
            <a:ext cx="4466196" cy="2598420"/>
          </a:xfrm>
          <a:prstGeom prst="rect">
            <a:avLst/>
          </a:prstGeom>
        </p:spPr>
      </p:pic>
      <p:pic>
        <p:nvPicPr>
          <p:cNvPr id="13" name="Bildplatzhalter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6977" y="2545008"/>
            <a:ext cx="4695968" cy="2642298"/>
          </a:xfrm>
          <a:prstGeom prst="rect">
            <a:avLst/>
          </a:prstGeom>
        </p:spPr>
      </p:pic>
      <p:pic>
        <p:nvPicPr>
          <p:cNvPr id="15" name="Grafik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7804" y="2693011"/>
            <a:ext cx="4492709" cy="2527149"/>
          </a:xfrm>
          <a:prstGeom prst="rect">
            <a:avLst/>
          </a:prstGeom>
        </p:spPr>
      </p:pic>
      <p:sp>
        <p:nvSpPr>
          <p:cNvPr id="8" name="Titel 1"/>
          <p:cNvSpPr txBox="1">
            <a:spLocks/>
          </p:cNvSpPr>
          <p:nvPr/>
        </p:nvSpPr>
        <p:spPr>
          <a:xfrm>
            <a:off x="0" y="2400289"/>
            <a:ext cx="3591098" cy="424561"/>
          </a:xfrm>
          <a:prstGeom prst="rect">
            <a:avLst/>
          </a:prstGeom>
          <a:solidFill>
            <a:schemeClr val="tx2"/>
          </a:solidFill>
        </p:spPr>
        <p:txBody>
          <a:bodyPr vert="horz" lIns="0" tIns="0" rIns="0" bIns="0" rtlCol="0" anchor="ctr" anchorCtr="0">
            <a:noAutofit/>
          </a:bodyPr>
          <a:lstStyle>
            <a:lvl1pPr algn="l" defTabSz="457337" rtl="0" eaLnBrk="1" latinLnBrk="0" hangingPunct="1">
              <a:spcBef>
                <a:spcPct val="0"/>
              </a:spcBef>
              <a:buNone/>
              <a:defRPr sz="2801" b="1" i="0" kern="1200" cap="all">
                <a:solidFill>
                  <a:schemeClr val="tx1"/>
                </a:solidFill>
                <a:latin typeface="Point Extra Bold" pitchFamily="2" charset="77"/>
                <a:ea typeface="+mj-ea"/>
                <a:cs typeface="Point Extra Bold"/>
              </a:defRPr>
            </a:lvl1pPr>
          </a:lstStyle>
          <a:p>
            <a:pPr marL="92075"/>
            <a:r>
              <a:rPr lang="de-DE" sz="2300" b="0" cap="none" dirty="0">
                <a:solidFill>
                  <a:schemeClr val="bg2"/>
                </a:solidFill>
                <a:latin typeface="Arial Black" panose="020B0A04020102020204" pitchFamily="34" charset="0"/>
              </a:rPr>
              <a:t>VERANSTALTUNGEN</a:t>
            </a:r>
          </a:p>
        </p:txBody>
      </p:sp>
    </p:spTree>
    <p:extLst>
      <p:ext uri="{BB962C8B-B14F-4D97-AF65-F5344CB8AC3E}">
        <p14:creationId xmlns:p14="http://schemas.microsoft.com/office/powerpoint/2010/main" val="40888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20</a:t>
            </a:fld>
            <a:endParaRPr lang="de-DE" dirty="0"/>
          </a:p>
        </p:txBody>
      </p:sp>
      <p:sp>
        <p:nvSpPr>
          <p:cNvPr id="3" name="Titel 2"/>
          <p:cNvSpPr>
            <a:spLocks noGrp="1"/>
          </p:cNvSpPr>
          <p:nvPr>
            <p:ph type="title"/>
          </p:nvPr>
        </p:nvSpPr>
        <p:spPr/>
        <p:txBody>
          <a:bodyPr>
            <a:normAutofit fontScale="90000"/>
          </a:bodyPr>
          <a:lstStyle/>
          <a:p>
            <a:r>
              <a:rPr lang="de-DE" dirty="0"/>
              <a:t>Erste Leuchttürme schaffen Lösungen für Probleme vor Ort</a:t>
            </a:r>
          </a:p>
        </p:txBody>
      </p:sp>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1" y="1599161"/>
            <a:ext cx="3566160" cy="2377197"/>
          </a:xfrm>
          <a:prstGeom prst="rect">
            <a:avLst/>
          </a:prstGeom>
        </p:spPr>
      </p:pic>
      <p:sp>
        <p:nvSpPr>
          <p:cNvPr id="7" name="Titel 1"/>
          <p:cNvSpPr txBox="1">
            <a:spLocks/>
          </p:cNvSpPr>
          <p:nvPr/>
        </p:nvSpPr>
        <p:spPr>
          <a:xfrm>
            <a:off x="457200" y="3976358"/>
            <a:ext cx="3566161" cy="424561"/>
          </a:xfrm>
          <a:prstGeom prst="rect">
            <a:avLst/>
          </a:prstGeom>
          <a:solidFill>
            <a:schemeClr val="tx2"/>
          </a:solidFill>
        </p:spPr>
        <p:txBody>
          <a:bodyPr vert="horz" lIns="0" tIns="0" rIns="0" bIns="0" rtlCol="0" anchor="ctr" anchorCtr="0">
            <a:noAutofit/>
          </a:bodyPr>
          <a:lstStyle>
            <a:lvl1pPr algn="l" defTabSz="457337" rtl="0" eaLnBrk="1" latinLnBrk="0" hangingPunct="1">
              <a:spcBef>
                <a:spcPct val="0"/>
              </a:spcBef>
              <a:buNone/>
              <a:defRPr sz="2801" b="1" i="0" kern="1200" cap="all">
                <a:solidFill>
                  <a:schemeClr val="tx1"/>
                </a:solidFill>
                <a:latin typeface="Point Extra Bold" pitchFamily="2" charset="77"/>
                <a:ea typeface="+mj-ea"/>
                <a:cs typeface="Point Extra Bold"/>
              </a:defRPr>
            </a:lvl1pPr>
          </a:lstStyle>
          <a:p>
            <a:pPr marL="92075"/>
            <a:r>
              <a:rPr lang="de-DE" sz="1400" cap="none" dirty="0">
                <a:solidFill>
                  <a:schemeClr val="bg2"/>
                </a:solidFill>
                <a:latin typeface="Arial" panose="020B0604020202020204" pitchFamily="34" charset="0"/>
                <a:cs typeface="Arial" panose="020B0604020202020204" pitchFamily="34" charset="0"/>
              </a:rPr>
              <a:t>Beispiel Trier:</a:t>
            </a:r>
          </a:p>
          <a:p>
            <a:pPr marL="92075"/>
            <a:r>
              <a:rPr lang="de-DE" sz="1400" cap="none" dirty="0">
                <a:solidFill>
                  <a:schemeClr val="bg2"/>
                </a:solidFill>
                <a:latin typeface="Arial" panose="020B0604020202020204" pitchFamily="34" charset="0"/>
                <a:cs typeface="Arial" panose="020B0604020202020204" pitchFamily="34" charset="0"/>
              </a:rPr>
              <a:t>Neue Buslinie für Schichtarbeiter</a:t>
            </a: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0585" y="1599161"/>
            <a:ext cx="3569619" cy="2379746"/>
          </a:xfrm>
          <a:prstGeom prst="rect">
            <a:avLst/>
          </a:prstGeom>
        </p:spPr>
      </p:pic>
      <p:sp>
        <p:nvSpPr>
          <p:cNvPr id="9" name="Titel 1"/>
          <p:cNvSpPr txBox="1">
            <a:spLocks/>
          </p:cNvSpPr>
          <p:nvPr/>
        </p:nvSpPr>
        <p:spPr>
          <a:xfrm>
            <a:off x="4590585" y="3978907"/>
            <a:ext cx="3566161" cy="593093"/>
          </a:xfrm>
          <a:prstGeom prst="rect">
            <a:avLst/>
          </a:prstGeom>
          <a:solidFill>
            <a:schemeClr val="tx2"/>
          </a:solidFill>
        </p:spPr>
        <p:txBody>
          <a:bodyPr vert="horz" lIns="0" tIns="0" rIns="0" bIns="0" rtlCol="0" anchor="ctr" anchorCtr="0">
            <a:noAutofit/>
          </a:bodyPr>
          <a:lstStyle>
            <a:defPPr>
              <a:defRPr lang="de-DE"/>
            </a:defPPr>
            <a:lvl1pPr defTabSz="457337">
              <a:spcBef>
                <a:spcPct val="0"/>
              </a:spcBef>
              <a:buNone/>
              <a:defRPr sz="2801" b="0" i="0" cap="none">
                <a:solidFill>
                  <a:schemeClr val="bg2"/>
                </a:solidFill>
                <a:latin typeface="Point Semi Bold" panose="00000700000000000000" pitchFamily="50" charset="0"/>
                <a:ea typeface="+mj-ea"/>
                <a:cs typeface="Point Extra Bold"/>
              </a:defRPr>
            </a:lvl1pPr>
          </a:lstStyle>
          <a:p>
            <a:pPr marL="92075"/>
            <a:r>
              <a:rPr lang="de-DE" sz="1400" b="1" dirty="0">
                <a:latin typeface="Arial" panose="020B0604020202020204" pitchFamily="34" charset="0"/>
                <a:cs typeface="Arial" panose="020B0604020202020204" pitchFamily="34" charset="0"/>
              </a:rPr>
              <a:t>Beispiel Landshut:</a:t>
            </a:r>
            <a:br>
              <a:rPr lang="de-DE" sz="1400" b="1" dirty="0">
                <a:latin typeface="Arial" panose="020B0604020202020204" pitchFamily="34" charset="0"/>
                <a:cs typeface="Arial" panose="020B0604020202020204" pitchFamily="34" charset="0"/>
              </a:rPr>
            </a:br>
            <a:r>
              <a:rPr lang="de-DE" sz="1400" b="1" dirty="0">
                <a:latin typeface="Arial" panose="020B0604020202020204" pitchFamily="34" charset="0"/>
                <a:cs typeface="Arial" panose="020B0604020202020204" pitchFamily="34" charset="0"/>
              </a:rPr>
              <a:t>Erster CSD Niederbayerns</a:t>
            </a:r>
          </a:p>
          <a:p>
            <a:pPr marL="92075"/>
            <a:r>
              <a:rPr lang="de-DE" sz="1400" b="1" dirty="0">
                <a:latin typeface="Arial" panose="020B0604020202020204" pitchFamily="34" charset="0"/>
                <a:cs typeface="Arial" panose="020B0604020202020204" pitchFamily="34" charset="0"/>
              </a:rPr>
              <a:t>Erster Stammtisch für LGBTIQ</a:t>
            </a:r>
          </a:p>
        </p:txBody>
      </p:sp>
      <p:grpSp>
        <p:nvGrpSpPr>
          <p:cNvPr id="12" name="Gruppieren 11"/>
          <p:cNvGrpSpPr/>
          <p:nvPr/>
        </p:nvGrpSpPr>
        <p:grpSpPr>
          <a:xfrm>
            <a:off x="6373663" y="1033832"/>
            <a:ext cx="2920181" cy="2079750"/>
            <a:chOff x="6373663" y="1033832"/>
            <a:chExt cx="2920181" cy="2079750"/>
          </a:xfrm>
        </p:grpSpPr>
        <p:sp>
          <p:nvSpPr>
            <p:cNvPr id="6" name="Ellipse 5"/>
            <p:cNvSpPr/>
            <p:nvPr/>
          </p:nvSpPr>
          <p:spPr>
            <a:xfrm>
              <a:off x="6775117" y="1033832"/>
              <a:ext cx="2117275" cy="2079750"/>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latin typeface="Point Semi Bold" panose="00000700000000000000" pitchFamily="50" charset="0"/>
              </a:endParaRPr>
            </a:p>
          </p:txBody>
        </p:sp>
        <p:sp>
          <p:nvSpPr>
            <p:cNvPr id="10" name="Textfeld 9"/>
            <p:cNvSpPr txBox="1"/>
            <p:nvPr/>
          </p:nvSpPr>
          <p:spPr>
            <a:xfrm>
              <a:off x="6373663" y="1596653"/>
              <a:ext cx="2920181" cy="954107"/>
            </a:xfrm>
            <a:prstGeom prst="rect">
              <a:avLst/>
            </a:prstGeom>
            <a:noFill/>
          </p:spPr>
          <p:txBody>
            <a:bodyPr wrap="square" rtlCol="0">
              <a:spAutoFit/>
            </a:bodyPr>
            <a:lstStyle/>
            <a:p>
              <a:pPr algn="ctr"/>
              <a:r>
                <a:rPr lang="de-DE" sz="1400" dirty="0">
                  <a:solidFill>
                    <a:schemeClr val="bg1"/>
                  </a:solidFill>
                  <a:latin typeface="Arial" panose="020B0604020202020204" pitchFamily="34" charset="0"/>
                  <a:cs typeface="Arial" panose="020B0604020202020204" pitchFamily="34" charset="0"/>
                </a:rPr>
                <a:t>Sendet uns eure </a:t>
              </a:r>
            </a:p>
            <a:p>
              <a:pPr algn="ctr"/>
              <a:r>
                <a:rPr lang="de-DE" sz="1400" dirty="0">
                  <a:solidFill>
                    <a:schemeClr val="bg1"/>
                  </a:solidFill>
                  <a:latin typeface="Arial" panose="020B0604020202020204" pitchFamily="34" charset="0"/>
                  <a:cs typeface="Arial" panose="020B0604020202020204" pitchFamily="34" charset="0"/>
                </a:rPr>
                <a:t>Leuchttürme an:</a:t>
              </a:r>
            </a:p>
            <a:p>
              <a:pPr algn="ctr"/>
              <a:r>
                <a:rPr lang="de-DE" sz="1400" dirty="0" err="1">
                  <a:solidFill>
                    <a:schemeClr val="bg1"/>
                  </a:solidFill>
                  <a:latin typeface="Arial" panose="020B0604020202020204" pitchFamily="34" charset="0"/>
                  <a:cs typeface="Arial" panose="020B0604020202020204" pitchFamily="34" charset="0"/>
                </a:rPr>
                <a:t>kathrin.biegner</a:t>
              </a:r>
              <a:r>
                <a:rPr lang="de-DE" sz="1400" dirty="0">
                  <a:solidFill>
                    <a:schemeClr val="bg1"/>
                  </a:solidFill>
                  <a:latin typeface="Arial" panose="020B0604020202020204" pitchFamily="34" charset="0"/>
                  <a:cs typeface="Arial" panose="020B0604020202020204" pitchFamily="34" charset="0"/>
                </a:rPr>
                <a:t/>
              </a:r>
              <a:br>
                <a:rPr lang="de-DE" sz="1400" dirty="0">
                  <a:solidFill>
                    <a:schemeClr val="bg1"/>
                  </a:solidFill>
                  <a:latin typeface="Arial" panose="020B0604020202020204" pitchFamily="34" charset="0"/>
                  <a:cs typeface="Arial" panose="020B0604020202020204" pitchFamily="34" charset="0"/>
                </a:rPr>
              </a:br>
              <a:r>
                <a:rPr lang="de-DE" sz="1400" dirty="0">
                  <a:solidFill>
                    <a:schemeClr val="bg1"/>
                  </a:solidFill>
                  <a:latin typeface="Arial" panose="020B0604020202020204" pitchFamily="34" charset="0"/>
                  <a:cs typeface="Arial" panose="020B0604020202020204" pitchFamily="34" charset="0"/>
                </a:rPr>
                <a:t>@dgb.de</a:t>
              </a:r>
            </a:p>
          </p:txBody>
        </p:sp>
      </p:grpSp>
    </p:spTree>
    <p:extLst>
      <p:ext uri="{BB962C8B-B14F-4D97-AF65-F5344CB8AC3E}">
        <p14:creationId xmlns:p14="http://schemas.microsoft.com/office/powerpoint/2010/main" val="213371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21</a:t>
            </a:fld>
            <a:endParaRPr lang="de-DE" dirty="0"/>
          </a:p>
        </p:txBody>
      </p:sp>
      <p:sp>
        <p:nvSpPr>
          <p:cNvPr id="3" name="Titel 2"/>
          <p:cNvSpPr>
            <a:spLocks noGrp="1"/>
          </p:cNvSpPr>
          <p:nvPr>
            <p:ph type="title"/>
          </p:nvPr>
        </p:nvSpPr>
        <p:spPr>
          <a:noFill/>
        </p:spPr>
        <p:txBody>
          <a:bodyPr>
            <a:noAutofit/>
          </a:bodyPr>
          <a:lstStyle/>
          <a:p>
            <a:pPr>
              <a:lnSpc>
                <a:spcPct val="100000"/>
              </a:lnSpc>
              <a:tabLst>
                <a:tab pos="2513013" algn="l"/>
              </a:tabLst>
            </a:pPr>
            <a:r>
              <a:rPr lang="de-DE" sz="5400" b="0" dirty="0"/>
              <a:t>Der Zukunftsdialog </a:t>
            </a:r>
            <a:br>
              <a:rPr lang="de-DE" sz="5400" b="0" dirty="0"/>
            </a:br>
            <a:r>
              <a:rPr lang="de-DE" sz="5400" b="0" dirty="0"/>
              <a:t>ist das, was du draus machst</a:t>
            </a:r>
          </a:p>
        </p:txBody>
      </p:sp>
    </p:spTree>
    <p:extLst>
      <p:ext uri="{BB962C8B-B14F-4D97-AF65-F5344CB8AC3E}">
        <p14:creationId xmlns:p14="http://schemas.microsoft.com/office/powerpoint/2010/main" val="124191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22</a:t>
            </a:fld>
            <a:endParaRPr lang="de-DE" dirty="0"/>
          </a:p>
        </p:txBody>
      </p:sp>
      <p:sp>
        <p:nvSpPr>
          <p:cNvPr id="3" name="Titel 2"/>
          <p:cNvSpPr>
            <a:spLocks noGrp="1"/>
          </p:cNvSpPr>
          <p:nvPr>
            <p:ph type="title"/>
          </p:nvPr>
        </p:nvSpPr>
        <p:spPr/>
        <p:txBody>
          <a:bodyPr>
            <a:normAutofit fontScale="90000"/>
          </a:bodyPr>
          <a:lstStyle/>
          <a:p>
            <a:r>
              <a:rPr lang="de-DE" dirty="0"/>
              <a:t>Wie kommst du ins Gespräch?</a:t>
            </a:r>
            <a:br>
              <a:rPr lang="de-DE" dirty="0"/>
            </a:br>
            <a:r>
              <a:rPr lang="de-DE" dirty="0"/>
              <a:t>Wie können bei euch Lösungen geschaffen werden?</a:t>
            </a:r>
          </a:p>
        </p:txBody>
      </p:sp>
      <p:sp>
        <p:nvSpPr>
          <p:cNvPr id="4" name="Inhaltsplatzhalter 3"/>
          <p:cNvSpPr>
            <a:spLocks noGrp="1"/>
          </p:cNvSpPr>
          <p:nvPr>
            <p:ph sz="quarter" idx="13"/>
          </p:nvPr>
        </p:nvSpPr>
        <p:spPr>
          <a:xfrm>
            <a:off x="468313" y="1805940"/>
            <a:ext cx="7810500" cy="2537213"/>
          </a:xfrm>
        </p:spPr>
        <p:txBody>
          <a:bodyPr/>
          <a:lstStyle/>
          <a:p>
            <a:pPr marL="0" indent="0">
              <a:buNone/>
            </a:pPr>
            <a:r>
              <a:rPr lang="de-DE" sz="2400" dirty="0"/>
              <a:t>	</a:t>
            </a:r>
          </a:p>
          <a:p>
            <a:pPr marL="0" indent="0">
              <a:buNone/>
            </a:pPr>
            <a:r>
              <a:rPr lang="de-DE" sz="2400" dirty="0"/>
              <a:t>   Wie wollen wir leben?</a:t>
            </a:r>
          </a:p>
          <a:p>
            <a:pPr marL="0" indent="0">
              <a:buNone/>
            </a:pPr>
            <a:endParaRPr lang="de-DE" sz="2400" dirty="0"/>
          </a:p>
          <a:p>
            <a:pPr marL="0" indent="0">
              <a:buNone/>
            </a:pPr>
            <a:endParaRPr lang="de-DE" sz="2400" dirty="0"/>
          </a:p>
          <a:p>
            <a:pPr marL="0" indent="0">
              <a:buNone/>
            </a:pPr>
            <a:r>
              <a:rPr lang="de-DE" sz="2400" dirty="0"/>
              <a:t>										   Wie wollen wir arbeiten?</a:t>
            </a:r>
          </a:p>
        </p:txBody>
      </p:sp>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6808" y="1805940"/>
            <a:ext cx="2014792" cy="2798321"/>
          </a:xfrm>
          <a:prstGeom prst="rect">
            <a:avLst/>
          </a:prstGeom>
        </p:spPr>
      </p:pic>
    </p:spTree>
    <p:extLst>
      <p:ext uri="{BB962C8B-B14F-4D97-AF65-F5344CB8AC3E}">
        <p14:creationId xmlns:p14="http://schemas.microsoft.com/office/powerpoint/2010/main" val="45201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23</a:t>
            </a:fld>
            <a:endParaRPr lang="de-DE" dirty="0"/>
          </a:p>
        </p:txBody>
      </p:sp>
      <p:sp>
        <p:nvSpPr>
          <p:cNvPr id="3" name="Titel 2"/>
          <p:cNvSpPr>
            <a:spLocks noGrp="1"/>
          </p:cNvSpPr>
          <p:nvPr>
            <p:ph type="title"/>
          </p:nvPr>
        </p:nvSpPr>
        <p:spPr/>
        <p:txBody>
          <a:bodyPr/>
          <a:lstStyle/>
          <a:p>
            <a:r>
              <a:rPr lang="de-DE" dirty="0"/>
              <a:t>Tipps</a:t>
            </a:r>
          </a:p>
        </p:txBody>
      </p:sp>
      <p:graphicFrame>
        <p:nvGraphicFramePr>
          <p:cNvPr id="7" name="Inhaltsplatzhalter 6"/>
          <p:cNvGraphicFramePr>
            <a:graphicFrameLocks noGrp="1"/>
          </p:cNvGraphicFramePr>
          <p:nvPr>
            <p:ph sz="quarter" idx="13"/>
            <p:extLst>
              <p:ext uri="{D42A27DB-BD31-4B8C-83A1-F6EECF244321}">
                <p14:modId xmlns:p14="http://schemas.microsoft.com/office/powerpoint/2010/main" val="2428270721"/>
              </p:ext>
            </p:extLst>
          </p:nvPr>
        </p:nvGraphicFramePr>
        <p:xfrm>
          <a:off x="714247" y="1225800"/>
          <a:ext cx="7820166" cy="327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528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 name="Titel 1"/>
          <p:cNvSpPr>
            <a:spLocks noGrp="1"/>
          </p:cNvSpPr>
          <p:nvPr>
            <p:ph type="title"/>
          </p:nvPr>
        </p:nvSpPr>
        <p:spPr>
          <a:xfrm>
            <a:off x="5894614" y="887383"/>
            <a:ext cx="8060267" cy="1038830"/>
          </a:xfrm>
        </p:spPr>
        <p:txBody>
          <a:bodyPr>
            <a:normAutofit/>
          </a:bodyPr>
          <a:lstStyle/>
          <a:p>
            <a:r>
              <a:rPr lang="de-DE" sz="3600" dirty="0">
                <a:solidFill>
                  <a:schemeClr val="bg2"/>
                </a:solidFill>
              </a:rPr>
              <a:t>Unser Team</a:t>
            </a:r>
          </a:p>
        </p:txBody>
      </p:sp>
      <p:sp>
        <p:nvSpPr>
          <p:cNvPr id="5" name="Textfeld 4"/>
          <p:cNvSpPr txBox="1"/>
          <p:nvPr/>
        </p:nvSpPr>
        <p:spPr>
          <a:xfrm>
            <a:off x="228600" y="2736096"/>
            <a:ext cx="2247900" cy="646331"/>
          </a:xfrm>
          <a:prstGeom prst="rect">
            <a:avLst/>
          </a:prstGeom>
          <a:solidFill>
            <a:srgbClr val="FFFFFF"/>
          </a:solidFill>
        </p:spPr>
        <p:txBody>
          <a:bodyPr wrap="square" rtlCol="0">
            <a:spAutoFit/>
          </a:bodyPr>
          <a:lstStyle/>
          <a:p>
            <a:r>
              <a:rPr lang="de-DE" dirty="0">
                <a:latin typeface="Arial Narrow" panose="020B0604020202020204" pitchFamily="34" charset="0"/>
                <a:cs typeface="Arial Narrow" panose="020B0604020202020204" pitchFamily="34" charset="0"/>
              </a:rPr>
              <a:t>Melanie Frerichs </a:t>
            </a:r>
            <a:br>
              <a:rPr lang="de-DE" dirty="0">
                <a:latin typeface="Arial Narrow" panose="020B0604020202020204" pitchFamily="34" charset="0"/>
                <a:cs typeface="Arial Narrow" panose="020B0604020202020204" pitchFamily="34" charset="0"/>
              </a:rPr>
            </a:br>
            <a:r>
              <a:rPr lang="de-DE" dirty="0" err="1">
                <a:latin typeface="Arial Narrow" panose="020B0604020202020204" pitchFamily="34" charset="0"/>
                <a:cs typeface="Arial Narrow" panose="020B0604020202020204" pitchFamily="34" charset="0"/>
              </a:rPr>
              <a:t>Inhaltl</a:t>
            </a:r>
            <a:r>
              <a:rPr lang="de-DE" dirty="0">
                <a:latin typeface="Arial Narrow" panose="020B0604020202020204" pitchFamily="34" charset="0"/>
                <a:cs typeface="Arial Narrow" panose="020B0604020202020204" pitchFamily="34" charset="0"/>
              </a:rPr>
              <a:t>. Koordinierung</a:t>
            </a:r>
          </a:p>
        </p:txBody>
      </p:sp>
      <p:sp>
        <p:nvSpPr>
          <p:cNvPr id="6" name="Textfeld 5"/>
          <p:cNvSpPr txBox="1"/>
          <p:nvPr/>
        </p:nvSpPr>
        <p:spPr>
          <a:xfrm>
            <a:off x="3721100" y="4018796"/>
            <a:ext cx="1739900" cy="646331"/>
          </a:xfrm>
          <a:prstGeom prst="rect">
            <a:avLst/>
          </a:prstGeom>
          <a:solidFill>
            <a:srgbClr val="FFFFFF"/>
          </a:solidFill>
        </p:spPr>
        <p:txBody>
          <a:bodyPr wrap="square" rtlCol="0">
            <a:spAutoFit/>
          </a:bodyPr>
          <a:lstStyle/>
          <a:p>
            <a:r>
              <a:rPr lang="de-DE" dirty="0">
                <a:latin typeface="Arial Narrow" panose="020B0604020202020204" pitchFamily="34" charset="0"/>
                <a:cs typeface="Arial Narrow" panose="020B0604020202020204" pitchFamily="34" charset="0"/>
              </a:rPr>
              <a:t>Katja Wessel</a:t>
            </a:r>
          </a:p>
          <a:p>
            <a:r>
              <a:rPr lang="de-DE" dirty="0">
                <a:latin typeface="Arial Narrow" panose="020B0604020202020204" pitchFamily="34" charset="0"/>
                <a:cs typeface="Arial Narrow" panose="020B0604020202020204" pitchFamily="34" charset="0"/>
              </a:rPr>
              <a:t>Projektassistenz</a:t>
            </a:r>
          </a:p>
        </p:txBody>
      </p:sp>
      <p:sp>
        <p:nvSpPr>
          <p:cNvPr id="7" name="Textfeld 6"/>
          <p:cNvSpPr txBox="1"/>
          <p:nvPr/>
        </p:nvSpPr>
        <p:spPr>
          <a:xfrm>
            <a:off x="6261100" y="1926213"/>
            <a:ext cx="2362200" cy="646331"/>
          </a:xfrm>
          <a:prstGeom prst="rect">
            <a:avLst/>
          </a:prstGeom>
          <a:solidFill>
            <a:srgbClr val="FFFFFF"/>
          </a:solidFill>
        </p:spPr>
        <p:txBody>
          <a:bodyPr wrap="square" rtlCol="0">
            <a:spAutoFit/>
          </a:bodyPr>
          <a:lstStyle/>
          <a:p>
            <a:r>
              <a:rPr lang="de-DE" dirty="0">
                <a:latin typeface="Arial Narrow" panose="020B0604020202020204" pitchFamily="34" charset="0"/>
                <a:cs typeface="Arial Narrow" panose="020B0604020202020204" pitchFamily="34" charset="0"/>
              </a:rPr>
              <a:t>Kathrin Biegner</a:t>
            </a:r>
          </a:p>
          <a:p>
            <a:r>
              <a:rPr lang="de-DE" dirty="0">
                <a:latin typeface="Arial Narrow" panose="020B0604020202020204" pitchFamily="34" charset="0"/>
                <a:cs typeface="Arial Narrow" panose="020B0604020202020204" pitchFamily="34" charset="0"/>
              </a:rPr>
              <a:t>Online-Kommunikation</a:t>
            </a:r>
          </a:p>
        </p:txBody>
      </p:sp>
      <p:sp>
        <p:nvSpPr>
          <p:cNvPr id="8" name="Textfeld 7"/>
          <p:cNvSpPr txBox="1"/>
          <p:nvPr/>
        </p:nvSpPr>
        <p:spPr>
          <a:xfrm>
            <a:off x="1727200" y="199554"/>
            <a:ext cx="2171700" cy="646331"/>
          </a:xfrm>
          <a:prstGeom prst="rect">
            <a:avLst/>
          </a:prstGeom>
          <a:solidFill>
            <a:srgbClr val="FFFFFF"/>
          </a:solidFill>
        </p:spPr>
        <p:txBody>
          <a:bodyPr wrap="square" rtlCol="0">
            <a:spAutoFit/>
          </a:bodyPr>
          <a:lstStyle/>
          <a:p>
            <a:r>
              <a:rPr lang="de-DE" dirty="0">
                <a:latin typeface="Arial Narrow" panose="020B0604020202020204" pitchFamily="34" charset="0"/>
                <a:cs typeface="Arial Narrow" panose="020B0604020202020204" pitchFamily="34" charset="0"/>
              </a:rPr>
              <a:t>Benjamin Krautschat</a:t>
            </a:r>
          </a:p>
          <a:p>
            <a:r>
              <a:rPr lang="de-DE" dirty="0">
                <a:latin typeface="Arial Narrow" panose="020B0604020202020204" pitchFamily="34" charset="0"/>
                <a:cs typeface="Arial Narrow" panose="020B0604020202020204" pitchFamily="34" charset="0"/>
              </a:rPr>
              <a:t>Veranstaltungen</a:t>
            </a:r>
          </a:p>
        </p:txBody>
      </p:sp>
    </p:spTree>
    <p:extLst>
      <p:ext uri="{BB962C8B-B14F-4D97-AF65-F5344CB8AC3E}">
        <p14:creationId xmlns:p14="http://schemas.microsoft.com/office/powerpoint/2010/main" val="253478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25</a:t>
            </a:fld>
            <a:endParaRPr lang="de-DE" dirty="0"/>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51219" y="2933422"/>
            <a:ext cx="3192781" cy="2211666"/>
          </a:xfrm>
          <a:prstGeom prst="rect">
            <a:avLst/>
          </a:prstGeom>
        </p:spPr>
      </p:pic>
      <p:sp>
        <p:nvSpPr>
          <p:cNvPr id="3" name="Titel 2"/>
          <p:cNvSpPr>
            <a:spLocks noGrp="1"/>
          </p:cNvSpPr>
          <p:nvPr>
            <p:ph type="title"/>
          </p:nvPr>
        </p:nvSpPr>
        <p:spPr>
          <a:xfrm>
            <a:off x="457200" y="335210"/>
            <a:ext cx="7808686" cy="611620"/>
          </a:xfrm>
          <a:noFill/>
        </p:spPr>
        <p:txBody>
          <a:bodyPr>
            <a:noAutofit/>
          </a:bodyPr>
          <a:lstStyle/>
          <a:p>
            <a:pPr>
              <a:lnSpc>
                <a:spcPct val="100000"/>
              </a:lnSpc>
              <a:tabLst>
                <a:tab pos="2513013" algn="l"/>
              </a:tabLst>
            </a:pPr>
            <a:r>
              <a:rPr lang="de-DE" sz="5400" b="0" dirty="0"/>
              <a:t>Wir wollen eure Arbeit zeigen. schreibt uns:</a:t>
            </a:r>
            <a:br>
              <a:rPr lang="de-DE" sz="5400" b="0" dirty="0"/>
            </a:br>
            <a:r>
              <a:rPr lang="de-DE" sz="2800" b="0" cap="none" dirty="0"/>
              <a:t>zukunftsdialog.bvv@dgb.de</a:t>
            </a:r>
          </a:p>
        </p:txBody>
      </p:sp>
    </p:spTree>
    <p:extLst>
      <p:ext uri="{BB962C8B-B14F-4D97-AF65-F5344CB8AC3E}">
        <p14:creationId xmlns:p14="http://schemas.microsoft.com/office/powerpoint/2010/main" val="3352569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4294967295"/>
          </p:nvPr>
        </p:nvSpPr>
        <p:spPr>
          <a:xfrm>
            <a:off x="4561191" y="1595338"/>
            <a:ext cx="3799192" cy="1549366"/>
          </a:xfrm>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lang="de-DE" sz="1400" dirty="0"/>
              <a:t>Vorname Nachname</a:t>
            </a:r>
          </a:p>
          <a:p>
            <a:pPr marL="0" marR="0" lvl="0" indent="0" defTabSz="914400" eaLnBrk="1" fontAlgn="auto" latinLnBrk="0" hangingPunct="1">
              <a:lnSpc>
                <a:spcPct val="100000"/>
              </a:lnSpc>
              <a:spcBef>
                <a:spcPts val="0"/>
              </a:spcBef>
              <a:spcAft>
                <a:spcPts val="0"/>
              </a:spcAft>
              <a:buClrTx/>
              <a:buSzTx/>
              <a:buFontTx/>
              <a:buNone/>
              <a:tabLst/>
              <a:defRPr/>
            </a:pPr>
            <a:r>
              <a:rPr lang="de-DE" sz="1400" dirty="0"/>
              <a:t>Funktion</a:t>
            </a:r>
            <a:br>
              <a:rPr lang="de-DE" sz="1400" dirty="0"/>
            </a:b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r>
              <a:rPr lang="de-DE" sz="1400" dirty="0"/>
              <a:t>DGB</a:t>
            </a:r>
          </a:p>
        </p:txBody>
      </p:sp>
    </p:spTree>
    <p:extLst>
      <p:ext uri="{BB962C8B-B14F-4D97-AF65-F5344CB8AC3E}">
        <p14:creationId xmlns:p14="http://schemas.microsoft.com/office/powerpoint/2010/main" val="332010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27</a:t>
            </a:fld>
            <a:endParaRPr lang="de-DE" dirty="0"/>
          </a:p>
        </p:txBody>
      </p:sp>
      <p:sp>
        <p:nvSpPr>
          <p:cNvPr id="3" name="Titel 2"/>
          <p:cNvSpPr>
            <a:spLocks noGrp="1"/>
          </p:cNvSpPr>
          <p:nvPr>
            <p:ph type="title"/>
          </p:nvPr>
        </p:nvSpPr>
        <p:spPr/>
        <p:txBody>
          <a:bodyPr/>
          <a:lstStyle/>
          <a:p>
            <a:r>
              <a:rPr lang="de-DE" dirty="0"/>
              <a:t>Bildnachweise</a:t>
            </a:r>
          </a:p>
        </p:txBody>
      </p:sp>
      <p:sp>
        <p:nvSpPr>
          <p:cNvPr id="4" name="Inhaltsplatzhalter 3"/>
          <p:cNvSpPr>
            <a:spLocks noGrp="1"/>
          </p:cNvSpPr>
          <p:nvPr>
            <p:ph sz="quarter" idx="13"/>
          </p:nvPr>
        </p:nvSpPr>
        <p:spPr/>
        <p:txBody>
          <a:bodyPr/>
          <a:lstStyle/>
          <a:p>
            <a:r>
              <a:rPr lang="de-DE" sz="1200" dirty="0"/>
              <a:t>Folien 1, 2, 3, 4, 5: Canva.com</a:t>
            </a:r>
          </a:p>
          <a:p>
            <a:r>
              <a:rPr lang="de-DE" sz="1200" dirty="0"/>
              <a:t>Folie 6, 8,9: DGB/BBGK Berliner Botschaft</a:t>
            </a:r>
          </a:p>
          <a:p>
            <a:r>
              <a:rPr lang="de-DE" sz="1200" dirty="0"/>
              <a:t>Folie 10: Canva.com</a:t>
            </a:r>
          </a:p>
          <a:p>
            <a:r>
              <a:rPr lang="de-DE" sz="1200" dirty="0"/>
              <a:t>Folie 13: DGB/BBGK Berliner Botschaft</a:t>
            </a:r>
          </a:p>
          <a:p>
            <a:r>
              <a:rPr lang="de-DE" sz="1200" dirty="0"/>
              <a:t>Folie 16: oben links, unten rechts: DGB/Stefan Fahl, oben rechts: DGB/Kathrin Biegner, unten links: DGB Vorder- und Südpfalz</a:t>
            </a:r>
          </a:p>
          <a:p>
            <a:r>
              <a:rPr lang="de-DE" sz="1200" dirty="0"/>
              <a:t>Folie 17: oben links: DGB Südwestsachsen, oben rechts: DGB Schleswig-Holstein Südost, unten links: DGB Vorder- und Südpfalz, unten rechts: DGB Sachsen-Anhalt</a:t>
            </a:r>
          </a:p>
          <a:p>
            <a:r>
              <a:rPr lang="de-DE" sz="1200" dirty="0"/>
              <a:t>Folie 18: oben links: DGB NRW, oben rechts: Sigi </a:t>
            </a:r>
            <a:r>
              <a:rPr lang="de-DE" sz="1200" dirty="0" err="1"/>
              <a:t>Jantz</a:t>
            </a:r>
            <a:r>
              <a:rPr lang="de-DE" sz="1200" dirty="0"/>
              <a:t>/Volksbegehren Mietenstopp, unten links: DGB/Kathrin Biegner, unten rechts: DGB Hannover</a:t>
            </a:r>
          </a:p>
          <a:p>
            <a:r>
              <a:rPr lang="de-DE" sz="1200" dirty="0"/>
              <a:t>Folie 19: oben links: DGB Sachsen-Anhalt, oben rechts: DGB/Gerngross Glowinski, unten beide: DGB/Thomas Range</a:t>
            </a:r>
          </a:p>
          <a:p>
            <a:r>
              <a:rPr lang="de-DE" sz="1200" dirty="0"/>
              <a:t>Folie 20: DGB/Thomas Range</a:t>
            </a:r>
          </a:p>
          <a:p>
            <a:r>
              <a:rPr lang="de-DE" sz="1200" dirty="0"/>
              <a:t>Folie 24: DGB/Ralf Steinle</a:t>
            </a:r>
          </a:p>
          <a:p>
            <a:r>
              <a:rPr lang="de-DE" sz="1200" dirty="0"/>
              <a:t>Folie 25: DGB/Kathrin Biegner</a:t>
            </a:r>
          </a:p>
          <a:p>
            <a:endParaRPr lang="de-DE" sz="1200" dirty="0"/>
          </a:p>
          <a:p>
            <a:endParaRPr lang="de-DE" sz="1200" dirty="0"/>
          </a:p>
        </p:txBody>
      </p:sp>
    </p:spTree>
    <p:extLst>
      <p:ext uri="{BB962C8B-B14F-4D97-AF65-F5344CB8AC3E}">
        <p14:creationId xmlns:p14="http://schemas.microsoft.com/office/powerpoint/2010/main" val="168303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410900" y="402983"/>
            <a:ext cx="8009846" cy="3218454"/>
          </a:xfrm>
        </p:spPr>
        <p:txBody>
          <a:bodyPr>
            <a:noAutofit/>
          </a:bodyPr>
          <a:lstStyle/>
          <a:p>
            <a:pPr>
              <a:lnSpc>
                <a:spcPct val="100000"/>
              </a:lnSpc>
            </a:pPr>
            <a:r>
              <a:rPr lang="de-DE" sz="5400" dirty="0">
                <a:solidFill>
                  <a:schemeClr val="bg1"/>
                </a:solidFill>
                <a:latin typeface="Arial Black" panose="020B0A04020102020204" pitchFamily="34" charset="0"/>
              </a:rPr>
              <a:t>Das ist der Zukunftsdialog</a:t>
            </a:r>
          </a:p>
        </p:txBody>
      </p:sp>
      <p:sp>
        <p:nvSpPr>
          <p:cNvPr id="4" name="Foliennummernplatzhalter 3"/>
          <p:cNvSpPr>
            <a:spLocks noGrp="1"/>
          </p:cNvSpPr>
          <p:nvPr>
            <p:ph type="sldNum" sz="quarter" idx="12"/>
          </p:nvPr>
        </p:nvSpPr>
        <p:spPr/>
        <p:txBody>
          <a:bodyPr/>
          <a:lstStyle/>
          <a:p>
            <a:fld id="{398F31F2-0239-6642-8212-393F89E1AC2E}" type="slidenum">
              <a:rPr lang="de-DE" smtClean="0"/>
              <a:pPr/>
              <a:t>2</a:t>
            </a:fld>
            <a:endParaRPr lang="de-DE" dirty="0"/>
          </a:p>
        </p:txBody>
      </p:sp>
      <p:pic>
        <p:nvPicPr>
          <p:cNvPr id="7" name="Grafik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900" y="2636970"/>
            <a:ext cx="1849438" cy="1849438"/>
          </a:xfrm>
          <a:prstGeom prst="rect">
            <a:avLst/>
          </a:prstGeom>
        </p:spPr>
      </p:pic>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1117" y="2603150"/>
            <a:ext cx="1849438" cy="1849438"/>
          </a:xfrm>
          <a:prstGeom prst="rect">
            <a:avLst/>
          </a:prstGeom>
        </p:spPr>
      </p:pic>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5574" y="2603150"/>
            <a:ext cx="1849438" cy="1849438"/>
          </a:xfrm>
          <a:prstGeom prst="rect">
            <a:avLst/>
          </a:prstGeom>
        </p:spPr>
      </p:pic>
      <p:sp>
        <p:nvSpPr>
          <p:cNvPr id="10" name="Textfeld 9"/>
          <p:cNvSpPr txBox="1"/>
          <p:nvPr/>
        </p:nvSpPr>
        <p:spPr>
          <a:xfrm>
            <a:off x="410900" y="4489801"/>
            <a:ext cx="1849438" cy="369332"/>
          </a:xfrm>
          <a:prstGeom prst="rect">
            <a:avLst/>
          </a:prstGeom>
          <a:noFill/>
        </p:spPr>
        <p:txBody>
          <a:bodyPr wrap="square" rtlCol="0">
            <a:spAutoFit/>
          </a:bodyPr>
          <a:lstStyle/>
          <a:p>
            <a:pPr algn="ctr"/>
            <a:r>
              <a:rPr lang="de-DE" dirty="0">
                <a:solidFill>
                  <a:schemeClr val="bg1"/>
                </a:solidFill>
                <a:latin typeface="Arial" panose="020B0604020202020204" pitchFamily="34" charset="0"/>
                <a:cs typeface="Arial" panose="020B0604020202020204" pitchFamily="34" charset="0"/>
              </a:rPr>
              <a:t>Dialog</a:t>
            </a:r>
          </a:p>
        </p:txBody>
      </p:sp>
      <p:sp>
        <p:nvSpPr>
          <p:cNvPr id="11" name="Textfeld 10"/>
          <p:cNvSpPr txBox="1"/>
          <p:nvPr/>
        </p:nvSpPr>
        <p:spPr>
          <a:xfrm>
            <a:off x="2811117" y="4457535"/>
            <a:ext cx="1849438" cy="369332"/>
          </a:xfrm>
          <a:prstGeom prst="rect">
            <a:avLst/>
          </a:prstGeom>
          <a:noFill/>
        </p:spPr>
        <p:txBody>
          <a:bodyPr wrap="square" rtlCol="0">
            <a:spAutoFit/>
          </a:bodyPr>
          <a:lstStyle/>
          <a:p>
            <a:pPr algn="ctr"/>
            <a:r>
              <a:rPr lang="de-DE" dirty="0">
                <a:solidFill>
                  <a:schemeClr val="bg1"/>
                </a:solidFill>
                <a:latin typeface="Arial" panose="020B0604020202020204" pitchFamily="34" charset="0"/>
                <a:cs typeface="Arial" panose="020B0604020202020204" pitchFamily="34" charset="0"/>
              </a:rPr>
              <a:t>Organisation</a:t>
            </a:r>
          </a:p>
        </p:txBody>
      </p:sp>
      <p:sp>
        <p:nvSpPr>
          <p:cNvPr id="12" name="Textfeld 11"/>
          <p:cNvSpPr txBox="1"/>
          <p:nvPr/>
        </p:nvSpPr>
        <p:spPr>
          <a:xfrm>
            <a:off x="5185574" y="4452588"/>
            <a:ext cx="1849438" cy="369332"/>
          </a:xfrm>
          <a:prstGeom prst="rect">
            <a:avLst/>
          </a:prstGeom>
          <a:noFill/>
        </p:spPr>
        <p:txBody>
          <a:bodyPr wrap="square" rtlCol="0">
            <a:spAutoFit/>
          </a:bodyPr>
          <a:lstStyle/>
          <a:p>
            <a:pPr algn="ctr"/>
            <a:r>
              <a:rPr lang="de-DE" dirty="0">
                <a:solidFill>
                  <a:schemeClr val="bg1"/>
                </a:solidFill>
                <a:latin typeface="Arial" panose="020B0604020202020204" pitchFamily="34" charset="0"/>
                <a:cs typeface="Arial" panose="020B0604020202020204" pitchFamily="34" charset="0"/>
              </a:rPr>
              <a:t>Sichtbarkeit</a:t>
            </a:r>
          </a:p>
        </p:txBody>
      </p:sp>
    </p:spTree>
    <p:extLst>
      <p:ext uri="{BB962C8B-B14F-4D97-AF65-F5344CB8AC3E}">
        <p14:creationId xmlns:p14="http://schemas.microsoft.com/office/powerpoint/2010/main" val="212449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410900" y="625125"/>
            <a:ext cx="3780774" cy="912361"/>
          </a:xfrm>
        </p:spPr>
        <p:txBody>
          <a:bodyPr/>
          <a:lstStyle/>
          <a:p>
            <a:r>
              <a:rPr lang="de-DE" dirty="0">
                <a:latin typeface="Arial Black" panose="020B0A04020102020204" pitchFamily="34" charset="0"/>
              </a:rPr>
              <a:t>Dialog</a:t>
            </a:r>
          </a:p>
        </p:txBody>
      </p:sp>
      <p:sp>
        <p:nvSpPr>
          <p:cNvPr id="4" name="Foliennummernplatzhalter 3"/>
          <p:cNvSpPr>
            <a:spLocks noGrp="1"/>
          </p:cNvSpPr>
          <p:nvPr>
            <p:ph type="sldNum" sz="quarter" idx="12"/>
          </p:nvPr>
        </p:nvSpPr>
        <p:spPr/>
        <p:txBody>
          <a:bodyPr/>
          <a:lstStyle/>
          <a:p>
            <a:fld id="{398F31F2-0239-6642-8212-393F89E1AC2E}" type="slidenum">
              <a:rPr lang="de-DE" smtClean="0"/>
              <a:pPr/>
              <a:t>3</a:t>
            </a:fld>
            <a:endParaRPr lang="de-DE" dirty="0"/>
          </a:p>
        </p:txBody>
      </p:sp>
      <p:sp>
        <p:nvSpPr>
          <p:cNvPr id="5" name="Inhaltsplatzhalter 4"/>
          <p:cNvSpPr>
            <a:spLocks noGrp="1"/>
          </p:cNvSpPr>
          <p:nvPr>
            <p:ph sz="quarter" idx="14"/>
          </p:nvPr>
        </p:nvSpPr>
        <p:spPr>
          <a:xfrm>
            <a:off x="411163" y="1434790"/>
            <a:ext cx="3779837" cy="3057836"/>
          </a:xfrm>
        </p:spPr>
        <p:txBody>
          <a:bodyPr/>
          <a:lstStyle/>
          <a:p>
            <a:r>
              <a:rPr lang="de-DE" dirty="0"/>
              <a:t>Wir fragen in ganz Deutschland: </a:t>
            </a:r>
          </a:p>
          <a:p>
            <a:pPr lvl="1"/>
            <a:r>
              <a:rPr lang="de-DE" dirty="0"/>
              <a:t>Wie wollen wir leben? </a:t>
            </a:r>
          </a:p>
          <a:p>
            <a:pPr lvl="1"/>
            <a:r>
              <a:rPr lang="de-DE" dirty="0"/>
              <a:t>Wie wollen wir arbeiten?</a:t>
            </a:r>
          </a:p>
          <a:p>
            <a:r>
              <a:rPr lang="de-DE" dirty="0"/>
              <a:t>Impulse werden gesammelt, ausgewertet und in der Organisation diskutiert</a:t>
            </a:r>
          </a:p>
          <a:p>
            <a:r>
              <a:rPr lang="de-DE" dirty="0"/>
              <a:t>Impulse können in Beschlüsse von DGB-Bezirks- und -Bundeskonferenzen einfließen und so unsere politische Arbeit beeinflussen</a:t>
            </a:r>
          </a:p>
          <a:p>
            <a:endParaRPr lang="de-DE" dirty="0"/>
          </a:p>
        </p:txBody>
      </p:sp>
      <p:pic>
        <p:nvPicPr>
          <p:cNvPr id="8" name="Bildplatzhalter 5"/>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33634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el 2"/>
          <p:cNvSpPr>
            <a:spLocks noGrp="1"/>
          </p:cNvSpPr>
          <p:nvPr>
            <p:ph type="title" idx="4294967295"/>
          </p:nvPr>
        </p:nvSpPr>
        <p:spPr>
          <a:xfrm>
            <a:off x="410900" y="625125"/>
            <a:ext cx="3780774" cy="912361"/>
          </a:xfrm>
        </p:spPr>
        <p:txBody>
          <a:bodyPr>
            <a:normAutofit/>
          </a:bodyPr>
          <a:lstStyle/>
          <a:p>
            <a:r>
              <a:rPr lang="de-DE" dirty="0">
                <a:latin typeface="Arial Black" panose="020B0A04020102020204" pitchFamily="34" charset="0"/>
              </a:rPr>
              <a:t>Organisations-Prozess</a:t>
            </a:r>
          </a:p>
        </p:txBody>
      </p:sp>
      <p:sp>
        <p:nvSpPr>
          <p:cNvPr id="4" name="Foliennummernplatzhalter 3"/>
          <p:cNvSpPr>
            <a:spLocks noGrp="1"/>
          </p:cNvSpPr>
          <p:nvPr>
            <p:ph type="sldNum" sz="quarter" idx="12"/>
          </p:nvPr>
        </p:nvSpPr>
        <p:spPr/>
        <p:txBody>
          <a:bodyPr/>
          <a:lstStyle/>
          <a:p>
            <a:fld id="{398F31F2-0239-6642-8212-393F89E1AC2E}" type="slidenum">
              <a:rPr lang="de-DE" smtClean="0"/>
              <a:pPr/>
              <a:t>4</a:t>
            </a:fld>
            <a:endParaRPr lang="de-DE" dirty="0"/>
          </a:p>
        </p:txBody>
      </p:sp>
      <p:sp>
        <p:nvSpPr>
          <p:cNvPr id="5" name="Inhaltsplatzhalter 4"/>
          <p:cNvSpPr>
            <a:spLocks noGrp="1"/>
          </p:cNvSpPr>
          <p:nvPr>
            <p:ph sz="quarter" idx="14"/>
          </p:nvPr>
        </p:nvSpPr>
        <p:spPr>
          <a:xfrm>
            <a:off x="411163" y="1618408"/>
            <a:ext cx="4008437" cy="2874218"/>
          </a:xfrm>
        </p:spPr>
        <p:txBody>
          <a:bodyPr/>
          <a:lstStyle/>
          <a:p>
            <a:r>
              <a:rPr lang="de-DE" dirty="0"/>
              <a:t>Mehr Möglichkeiten für Austausch innerhalb des DGB: Sommerwerkstatt, Frauenkonferenz, Regionalkonferenzen…</a:t>
            </a:r>
          </a:p>
          <a:p>
            <a:r>
              <a:rPr lang="de-DE" dirty="0"/>
              <a:t>Ebenen übergreifende Kommunikation: Newsletter </a:t>
            </a:r>
            <a:r>
              <a:rPr lang="de-DE" dirty="0">
                <a:sym typeface="Wingdings" panose="05000000000000000000" pitchFamily="2" charset="2"/>
              </a:rPr>
              <a:t> Anmeldung mit Angabe deiner DGB-Region an kathrin.biegner@dgb.de</a:t>
            </a:r>
            <a:endParaRPr lang="de-DE" dirty="0"/>
          </a:p>
          <a:p>
            <a:r>
              <a:rPr lang="de-DE" dirty="0"/>
              <a:t>Neue Werkzeuge und Aktionsmaterialien werden deutschlandweit bereitgestellt</a:t>
            </a:r>
          </a:p>
        </p:txBody>
      </p:sp>
    </p:spTree>
    <p:extLst>
      <p:ext uri="{BB962C8B-B14F-4D97-AF65-F5344CB8AC3E}">
        <p14:creationId xmlns:p14="http://schemas.microsoft.com/office/powerpoint/2010/main" val="379180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10900" y="625125"/>
            <a:ext cx="3780774" cy="912361"/>
          </a:xfrm>
        </p:spPr>
        <p:txBody>
          <a:bodyPr>
            <a:normAutofit/>
          </a:bodyPr>
          <a:lstStyle/>
          <a:p>
            <a:r>
              <a:rPr lang="de-DE" dirty="0">
                <a:latin typeface="Arial Black" panose="020B0A04020102020204" pitchFamily="34" charset="0"/>
              </a:rPr>
              <a:t>Sichtbarkeit</a:t>
            </a:r>
          </a:p>
        </p:txBody>
      </p:sp>
      <p:sp>
        <p:nvSpPr>
          <p:cNvPr id="4" name="Foliennummernplatzhalter 3"/>
          <p:cNvSpPr>
            <a:spLocks noGrp="1"/>
          </p:cNvSpPr>
          <p:nvPr>
            <p:ph type="sldNum" sz="quarter" idx="12"/>
          </p:nvPr>
        </p:nvSpPr>
        <p:spPr/>
        <p:txBody>
          <a:bodyPr/>
          <a:lstStyle/>
          <a:p>
            <a:fld id="{398F31F2-0239-6642-8212-393F89E1AC2E}" type="slidenum">
              <a:rPr lang="de-DE" smtClean="0"/>
              <a:pPr/>
              <a:t>5</a:t>
            </a:fld>
            <a:endParaRPr lang="de-DE" dirty="0"/>
          </a:p>
        </p:txBody>
      </p:sp>
      <p:sp>
        <p:nvSpPr>
          <p:cNvPr id="7" name="Inhaltsplatzhalter 6"/>
          <p:cNvSpPr>
            <a:spLocks noGrp="1"/>
          </p:cNvSpPr>
          <p:nvPr>
            <p:ph sz="quarter" idx="14"/>
          </p:nvPr>
        </p:nvSpPr>
        <p:spPr/>
        <p:txBody>
          <a:bodyPr/>
          <a:lstStyle/>
          <a:p>
            <a:r>
              <a:rPr lang="de-DE" dirty="0"/>
              <a:t>DGB wird stärker sichtbar und erlebbar als kommunalpolitischer Akteur durch</a:t>
            </a:r>
          </a:p>
          <a:p>
            <a:pPr lvl="1"/>
            <a:r>
              <a:rPr lang="de-DE" dirty="0"/>
              <a:t>Aktionen</a:t>
            </a:r>
          </a:p>
          <a:p>
            <a:pPr lvl="1"/>
            <a:r>
              <a:rPr lang="de-DE" dirty="0"/>
              <a:t>Veranstaltungen</a:t>
            </a:r>
          </a:p>
          <a:p>
            <a:pPr lvl="1"/>
            <a:r>
              <a:rPr lang="de-DE" dirty="0"/>
              <a:t>(neue) Bündnisse</a:t>
            </a:r>
          </a:p>
          <a:p>
            <a:pPr lvl="1"/>
            <a:r>
              <a:rPr lang="de-DE" dirty="0"/>
              <a:t>Konkrete Lösungen für die Menschen vor Ort</a:t>
            </a:r>
          </a:p>
        </p:txBody>
      </p:sp>
      <p:pic>
        <p:nvPicPr>
          <p:cNvPr id="8" name="Bildplatzhalter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07499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6</a:t>
            </a:fld>
            <a:endParaRPr lang="de-DE" dirty="0"/>
          </a:p>
        </p:txBody>
      </p:sp>
      <p:sp>
        <p:nvSpPr>
          <p:cNvPr id="3" name="Titel 2"/>
          <p:cNvSpPr>
            <a:spLocks noGrp="1"/>
          </p:cNvSpPr>
          <p:nvPr>
            <p:ph type="title"/>
          </p:nvPr>
        </p:nvSpPr>
        <p:spPr>
          <a:xfrm>
            <a:off x="457200" y="402983"/>
            <a:ext cx="7808686" cy="2532782"/>
          </a:xfrm>
          <a:noFill/>
        </p:spPr>
        <p:txBody>
          <a:bodyPr>
            <a:noAutofit/>
          </a:bodyPr>
          <a:lstStyle/>
          <a:p>
            <a:pPr>
              <a:lnSpc>
                <a:spcPct val="100000"/>
              </a:lnSpc>
            </a:pPr>
            <a:r>
              <a:rPr lang="de-DE" sz="5400" b="0" dirty="0"/>
              <a:t>Die Themen</a:t>
            </a:r>
          </a:p>
        </p:txBody>
      </p:sp>
      <p:pic>
        <p:nvPicPr>
          <p:cNvPr id="5" name="Bild 14">
            <a:extLst>
              <a:ext uri="{FF2B5EF4-FFF2-40B4-BE49-F238E27FC236}">
                <a16:creationId xmlns:a16="http://schemas.microsoft.com/office/drawing/2014/main" xmlns="" id="{47150D9D-E67D-46BC-93C7-210FE67E36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0592" y="3408722"/>
            <a:ext cx="738073" cy="738073"/>
          </a:xfrm>
          <a:prstGeom prst="rect">
            <a:avLst/>
          </a:prstGeom>
        </p:spPr>
      </p:pic>
      <p:pic>
        <p:nvPicPr>
          <p:cNvPr id="6" name="Bild 28">
            <a:extLst>
              <a:ext uri="{FF2B5EF4-FFF2-40B4-BE49-F238E27FC236}">
                <a16:creationId xmlns:a16="http://schemas.microsoft.com/office/drawing/2014/main" xmlns="" id="{BA0D3C0D-4274-420C-B633-7E0FAEACE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8416" y="3790206"/>
            <a:ext cx="738073" cy="738073"/>
          </a:xfrm>
          <a:prstGeom prst="rect">
            <a:avLst/>
          </a:prstGeom>
        </p:spPr>
      </p:pic>
      <p:pic>
        <p:nvPicPr>
          <p:cNvPr id="7" name="Bild 30">
            <a:extLst>
              <a:ext uri="{FF2B5EF4-FFF2-40B4-BE49-F238E27FC236}">
                <a16:creationId xmlns:a16="http://schemas.microsoft.com/office/drawing/2014/main" xmlns="" id="{B9A60BF0-C249-4082-B86F-8ACC681C48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4314" y="1360733"/>
            <a:ext cx="738073" cy="738073"/>
          </a:xfrm>
          <a:prstGeom prst="rect">
            <a:avLst/>
          </a:prstGeom>
        </p:spPr>
      </p:pic>
      <p:pic>
        <p:nvPicPr>
          <p:cNvPr id="8" name="Bild 37">
            <a:extLst>
              <a:ext uri="{FF2B5EF4-FFF2-40B4-BE49-F238E27FC236}">
                <a16:creationId xmlns:a16="http://schemas.microsoft.com/office/drawing/2014/main" xmlns="" id="{CEB67701-70C0-4FC7-99BB-FE0C5A98AA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6520" y="3052132"/>
            <a:ext cx="738073" cy="738073"/>
          </a:xfrm>
          <a:prstGeom prst="rect">
            <a:avLst/>
          </a:prstGeom>
        </p:spPr>
      </p:pic>
      <p:pic>
        <p:nvPicPr>
          <p:cNvPr id="9" name="Bild 41">
            <a:extLst>
              <a:ext uri="{FF2B5EF4-FFF2-40B4-BE49-F238E27FC236}">
                <a16:creationId xmlns:a16="http://schemas.microsoft.com/office/drawing/2014/main" xmlns="" id="{0B00F5CF-798D-4C06-ACB0-B2A2A53E25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9695" y="2842482"/>
            <a:ext cx="738071" cy="738071"/>
          </a:xfrm>
          <a:prstGeom prst="rect">
            <a:avLst/>
          </a:prstGeom>
        </p:spPr>
      </p:pic>
      <p:pic>
        <p:nvPicPr>
          <p:cNvPr id="10" name="Bild 44">
            <a:extLst>
              <a:ext uri="{FF2B5EF4-FFF2-40B4-BE49-F238E27FC236}">
                <a16:creationId xmlns:a16="http://schemas.microsoft.com/office/drawing/2014/main" xmlns="" id="{86917D10-BDEE-44FD-B012-9753F5897D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9720" y="3876757"/>
            <a:ext cx="738071" cy="738071"/>
          </a:xfrm>
          <a:prstGeom prst="rect">
            <a:avLst/>
          </a:prstGeom>
        </p:spPr>
      </p:pic>
      <p:pic>
        <p:nvPicPr>
          <p:cNvPr id="11" name="Bild 47">
            <a:extLst>
              <a:ext uri="{FF2B5EF4-FFF2-40B4-BE49-F238E27FC236}">
                <a16:creationId xmlns:a16="http://schemas.microsoft.com/office/drawing/2014/main" xmlns="" id="{BA4F0D6C-7D09-4F21-BE57-43A2E32BE7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88796" y="3052133"/>
            <a:ext cx="738073" cy="738073"/>
          </a:xfrm>
          <a:prstGeom prst="rect">
            <a:avLst/>
          </a:prstGeom>
        </p:spPr>
      </p:pic>
      <p:pic>
        <p:nvPicPr>
          <p:cNvPr id="12" name="Bild 14">
            <a:extLst>
              <a:ext uri="{FF2B5EF4-FFF2-40B4-BE49-F238E27FC236}">
                <a16:creationId xmlns:a16="http://schemas.microsoft.com/office/drawing/2014/main" xmlns="" id="{F8FEBE68-8854-4EAB-AC47-3487E3D203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23233" y="1716372"/>
            <a:ext cx="738071" cy="738071"/>
          </a:xfrm>
          <a:prstGeom prst="rect">
            <a:avLst/>
          </a:prstGeom>
        </p:spPr>
      </p:pic>
      <p:pic>
        <p:nvPicPr>
          <p:cNvPr id="13" name="Bild 28">
            <a:extLst>
              <a:ext uri="{FF2B5EF4-FFF2-40B4-BE49-F238E27FC236}">
                <a16:creationId xmlns:a16="http://schemas.microsoft.com/office/drawing/2014/main" xmlns="" id="{5BAFE233-E70F-45CA-AD87-391E9EC7094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89018" y="2506971"/>
            <a:ext cx="738071" cy="738071"/>
          </a:xfrm>
          <a:prstGeom prst="rect">
            <a:avLst/>
          </a:prstGeom>
        </p:spPr>
      </p:pic>
      <p:pic>
        <p:nvPicPr>
          <p:cNvPr id="14" name="Bild 30">
            <a:extLst>
              <a:ext uri="{FF2B5EF4-FFF2-40B4-BE49-F238E27FC236}">
                <a16:creationId xmlns:a16="http://schemas.microsoft.com/office/drawing/2014/main" xmlns="" id="{79A5B176-07CD-4460-8D09-5D118B14006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94454" y="1107532"/>
            <a:ext cx="738071" cy="738071"/>
          </a:xfrm>
          <a:prstGeom prst="rect">
            <a:avLst/>
          </a:prstGeom>
        </p:spPr>
      </p:pic>
      <p:pic>
        <p:nvPicPr>
          <p:cNvPr id="15" name="Bild 37">
            <a:extLst>
              <a:ext uri="{FF2B5EF4-FFF2-40B4-BE49-F238E27FC236}">
                <a16:creationId xmlns:a16="http://schemas.microsoft.com/office/drawing/2014/main" xmlns="" id="{D9D2D47A-472A-45A8-9807-80D362A7B08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86189" y="2412951"/>
            <a:ext cx="738071" cy="738071"/>
          </a:xfrm>
          <a:prstGeom prst="rect">
            <a:avLst/>
          </a:prstGeom>
        </p:spPr>
      </p:pic>
      <p:pic>
        <p:nvPicPr>
          <p:cNvPr id="16" name="Bild 41">
            <a:extLst>
              <a:ext uri="{FF2B5EF4-FFF2-40B4-BE49-F238E27FC236}">
                <a16:creationId xmlns:a16="http://schemas.microsoft.com/office/drawing/2014/main" xmlns="" id="{554E57E6-03A7-40AF-B699-6BBE6620D52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79154" y="2159791"/>
            <a:ext cx="738071" cy="738071"/>
          </a:xfrm>
          <a:prstGeom prst="rect">
            <a:avLst/>
          </a:prstGeom>
        </p:spPr>
      </p:pic>
      <p:pic>
        <p:nvPicPr>
          <p:cNvPr id="17" name="Bild 44">
            <a:extLst>
              <a:ext uri="{FF2B5EF4-FFF2-40B4-BE49-F238E27FC236}">
                <a16:creationId xmlns:a16="http://schemas.microsoft.com/office/drawing/2014/main" xmlns="" id="{3E3F6C45-7E32-4F13-B854-2D0AD49F2D2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44315" y="3696920"/>
            <a:ext cx="738073" cy="738073"/>
          </a:xfrm>
          <a:prstGeom prst="rect">
            <a:avLst/>
          </a:prstGeom>
        </p:spPr>
      </p:pic>
      <p:pic>
        <p:nvPicPr>
          <p:cNvPr id="18" name="Bild 47">
            <a:extLst>
              <a:ext uri="{FF2B5EF4-FFF2-40B4-BE49-F238E27FC236}">
                <a16:creationId xmlns:a16="http://schemas.microsoft.com/office/drawing/2014/main" xmlns="" id="{C951A2FA-DAFE-4442-B81A-CD4CD9146BA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39629" y="2100133"/>
            <a:ext cx="738071" cy="738071"/>
          </a:xfrm>
          <a:prstGeom prst="rect">
            <a:avLst/>
          </a:prstGeom>
        </p:spPr>
      </p:pic>
    </p:spTree>
    <p:extLst>
      <p:ext uri="{BB962C8B-B14F-4D97-AF65-F5344CB8AC3E}">
        <p14:creationId xmlns:p14="http://schemas.microsoft.com/office/powerpoint/2010/main" val="355534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410900" y="625125"/>
            <a:ext cx="6726170" cy="912361"/>
          </a:xfrm>
        </p:spPr>
        <p:txBody>
          <a:bodyPr/>
          <a:lstStyle/>
          <a:p>
            <a:r>
              <a:rPr lang="de-DE" dirty="0">
                <a:latin typeface="Arial Black" panose="020B0A04020102020204" pitchFamily="34" charset="0"/>
              </a:rPr>
              <a:t>Leitfragen für den Dialog</a:t>
            </a:r>
          </a:p>
        </p:txBody>
      </p:sp>
      <p:sp>
        <p:nvSpPr>
          <p:cNvPr id="2" name="Foliennummernplatzhalter 1"/>
          <p:cNvSpPr>
            <a:spLocks noGrp="1"/>
          </p:cNvSpPr>
          <p:nvPr>
            <p:ph type="sldNum" sz="quarter" idx="12"/>
          </p:nvPr>
        </p:nvSpPr>
        <p:spPr/>
        <p:txBody>
          <a:bodyPr/>
          <a:lstStyle/>
          <a:p>
            <a:fld id="{398F31F2-0239-6642-8212-393F89E1AC2E}" type="slidenum">
              <a:rPr lang="de-DE" smtClean="0"/>
              <a:pPr/>
              <a:t>7</a:t>
            </a:fld>
            <a:endParaRPr lang="de-DE" dirty="0"/>
          </a:p>
        </p:txBody>
      </p:sp>
      <p:sp>
        <p:nvSpPr>
          <p:cNvPr id="7" name="Inhaltsplatzhalter 6"/>
          <p:cNvSpPr>
            <a:spLocks noGrp="1"/>
          </p:cNvSpPr>
          <p:nvPr>
            <p:ph sz="quarter" idx="14"/>
          </p:nvPr>
        </p:nvSpPr>
        <p:spPr>
          <a:xfrm>
            <a:off x="411163" y="2173184"/>
            <a:ext cx="6464650" cy="2319442"/>
          </a:xfrm>
        </p:spPr>
        <p:txBody>
          <a:bodyPr/>
          <a:lstStyle/>
          <a:p>
            <a:r>
              <a:rPr lang="de-DE" sz="2400" dirty="0">
                <a:cs typeface="Arial Narrow" panose="020B0604020202020204" pitchFamily="34" charset="0"/>
              </a:rPr>
              <a:t>Wie wollen wir leben?</a:t>
            </a:r>
          </a:p>
          <a:p>
            <a:r>
              <a:rPr lang="de-DE" sz="2400" dirty="0">
                <a:cs typeface="Arial Narrow" panose="020B0604020202020204" pitchFamily="34" charset="0"/>
              </a:rPr>
              <a:t>Wie wollen wir arbeiten?</a:t>
            </a:r>
          </a:p>
        </p:txBody>
      </p:sp>
      <p:pic>
        <p:nvPicPr>
          <p:cNvPr id="10" name="Grafi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9998" y="1537486"/>
            <a:ext cx="2014792" cy="2798321"/>
          </a:xfrm>
          <a:prstGeom prst="rect">
            <a:avLst/>
          </a:prstGeom>
        </p:spPr>
      </p:pic>
    </p:spTree>
    <p:extLst>
      <p:ext uri="{BB962C8B-B14F-4D97-AF65-F5344CB8AC3E}">
        <p14:creationId xmlns:p14="http://schemas.microsoft.com/office/powerpoint/2010/main" val="182865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8F31F2-0239-6642-8212-393F89E1AC2E}" type="slidenum">
              <a:rPr lang="de-DE" smtClean="0"/>
              <a:pPr/>
              <a:t>8</a:t>
            </a:fld>
            <a:endParaRPr lang="de-DE" dirty="0"/>
          </a:p>
        </p:txBody>
      </p:sp>
      <p:sp>
        <p:nvSpPr>
          <p:cNvPr id="3" name="Titel 2"/>
          <p:cNvSpPr>
            <a:spLocks noGrp="1"/>
          </p:cNvSpPr>
          <p:nvPr>
            <p:ph type="title"/>
          </p:nvPr>
        </p:nvSpPr>
        <p:spPr>
          <a:xfrm>
            <a:off x="457200" y="614180"/>
            <a:ext cx="8294176" cy="611620"/>
          </a:xfrm>
        </p:spPr>
        <p:txBody>
          <a:bodyPr>
            <a:normAutofit fontScale="90000"/>
          </a:bodyPr>
          <a:lstStyle/>
          <a:p>
            <a:r>
              <a:rPr lang="de-DE" dirty="0"/>
              <a:t>Daraus Entstanden 14 Themen im Kick Off:</a:t>
            </a:r>
          </a:p>
        </p:txBody>
      </p:sp>
      <p:pic>
        <p:nvPicPr>
          <p:cNvPr id="5" name="Bild 14">
            <a:extLst>
              <a:ext uri="{FF2B5EF4-FFF2-40B4-BE49-F238E27FC236}">
                <a16:creationId xmlns:a16="http://schemas.microsoft.com/office/drawing/2014/main" xmlns="" id="{47150D9D-E67D-46BC-93C7-210FE67E36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 y="1801820"/>
            <a:ext cx="426454" cy="426454"/>
          </a:xfrm>
          <a:prstGeom prst="rect">
            <a:avLst/>
          </a:prstGeom>
        </p:spPr>
      </p:pic>
      <p:pic>
        <p:nvPicPr>
          <p:cNvPr id="6" name="Bild 28">
            <a:extLst>
              <a:ext uri="{FF2B5EF4-FFF2-40B4-BE49-F238E27FC236}">
                <a16:creationId xmlns:a16="http://schemas.microsoft.com/office/drawing/2014/main" xmlns="" id="{BA0D3C0D-4274-420C-B633-7E0FAEACE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 y="2221928"/>
            <a:ext cx="426454" cy="426454"/>
          </a:xfrm>
          <a:prstGeom prst="rect">
            <a:avLst/>
          </a:prstGeom>
        </p:spPr>
      </p:pic>
      <p:pic>
        <p:nvPicPr>
          <p:cNvPr id="7" name="Bild 30">
            <a:extLst>
              <a:ext uri="{FF2B5EF4-FFF2-40B4-BE49-F238E27FC236}">
                <a16:creationId xmlns:a16="http://schemas.microsoft.com/office/drawing/2014/main" xmlns="" id="{B9A60BF0-C249-4082-B86F-8ACC681C48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 y="2639290"/>
            <a:ext cx="426454" cy="426454"/>
          </a:xfrm>
          <a:prstGeom prst="rect">
            <a:avLst/>
          </a:prstGeom>
        </p:spPr>
      </p:pic>
      <p:sp>
        <p:nvSpPr>
          <p:cNvPr id="8" name="Inhaltsplatzhalter 2">
            <a:extLst>
              <a:ext uri="{FF2B5EF4-FFF2-40B4-BE49-F238E27FC236}">
                <a16:creationId xmlns:a16="http://schemas.microsoft.com/office/drawing/2014/main" xmlns="" id="{3AE817F5-A507-4047-B7AE-6F37518BBFB3}"/>
              </a:ext>
            </a:extLst>
          </p:cNvPr>
          <p:cNvSpPr txBox="1">
            <a:spLocks/>
          </p:cNvSpPr>
          <p:nvPr/>
        </p:nvSpPr>
        <p:spPr>
          <a:xfrm>
            <a:off x="1001519" y="1315957"/>
            <a:ext cx="1670730"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Alterssicherung</a:t>
            </a:r>
          </a:p>
        </p:txBody>
      </p:sp>
      <p:pic>
        <p:nvPicPr>
          <p:cNvPr id="9" name="Bild 37">
            <a:extLst>
              <a:ext uri="{FF2B5EF4-FFF2-40B4-BE49-F238E27FC236}">
                <a16:creationId xmlns:a16="http://schemas.microsoft.com/office/drawing/2014/main" xmlns="" id="{CEB67701-70C0-4FC7-99BB-FE0C5A98AA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220" y="1358331"/>
            <a:ext cx="426454" cy="426454"/>
          </a:xfrm>
          <a:prstGeom prst="rect">
            <a:avLst/>
          </a:prstGeom>
        </p:spPr>
      </p:pic>
      <p:pic>
        <p:nvPicPr>
          <p:cNvPr id="10" name="Bild 41">
            <a:extLst>
              <a:ext uri="{FF2B5EF4-FFF2-40B4-BE49-F238E27FC236}">
                <a16:creationId xmlns:a16="http://schemas.microsoft.com/office/drawing/2014/main" xmlns="" id="{0B00F5CF-798D-4C06-ACB0-B2A2A53E25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220" y="3476759"/>
            <a:ext cx="426453" cy="426453"/>
          </a:xfrm>
          <a:prstGeom prst="rect">
            <a:avLst/>
          </a:prstGeom>
        </p:spPr>
      </p:pic>
      <p:pic>
        <p:nvPicPr>
          <p:cNvPr id="11" name="Bild 44">
            <a:extLst>
              <a:ext uri="{FF2B5EF4-FFF2-40B4-BE49-F238E27FC236}">
                <a16:creationId xmlns:a16="http://schemas.microsoft.com/office/drawing/2014/main" xmlns="" id="{86917D10-BDEE-44FD-B012-9753F5897D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220" y="3891375"/>
            <a:ext cx="426453" cy="426453"/>
          </a:xfrm>
          <a:prstGeom prst="rect">
            <a:avLst/>
          </a:prstGeom>
        </p:spPr>
      </p:pic>
      <p:pic>
        <p:nvPicPr>
          <p:cNvPr id="12" name="Bild 47">
            <a:extLst>
              <a:ext uri="{FF2B5EF4-FFF2-40B4-BE49-F238E27FC236}">
                <a16:creationId xmlns:a16="http://schemas.microsoft.com/office/drawing/2014/main" xmlns="" id="{BA4F0D6C-7D09-4F21-BE57-43A2E32BE7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7220" y="3056652"/>
            <a:ext cx="426454" cy="426454"/>
          </a:xfrm>
          <a:prstGeom prst="rect">
            <a:avLst/>
          </a:prstGeom>
        </p:spPr>
      </p:pic>
      <p:sp>
        <p:nvSpPr>
          <p:cNvPr id="13" name="Inhaltsplatzhalter 2">
            <a:extLst>
              <a:ext uri="{FF2B5EF4-FFF2-40B4-BE49-F238E27FC236}">
                <a16:creationId xmlns:a16="http://schemas.microsoft.com/office/drawing/2014/main" xmlns="" id="{A17758DF-B1E3-4789-9EF7-1AA6CCD59A17}"/>
              </a:ext>
            </a:extLst>
          </p:cNvPr>
          <p:cNvSpPr txBox="1">
            <a:spLocks/>
          </p:cNvSpPr>
          <p:nvPr/>
        </p:nvSpPr>
        <p:spPr>
          <a:xfrm>
            <a:off x="1001519" y="1762813"/>
            <a:ext cx="1670730"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Arbeitsbedingungen</a:t>
            </a:r>
          </a:p>
        </p:txBody>
      </p:sp>
      <p:sp>
        <p:nvSpPr>
          <p:cNvPr id="14" name="Inhaltsplatzhalter 2">
            <a:extLst>
              <a:ext uri="{FF2B5EF4-FFF2-40B4-BE49-F238E27FC236}">
                <a16:creationId xmlns:a16="http://schemas.microsoft.com/office/drawing/2014/main" xmlns="" id="{70B78143-D9C9-4058-B85F-A669F0222FB9}"/>
              </a:ext>
            </a:extLst>
          </p:cNvPr>
          <p:cNvSpPr txBox="1">
            <a:spLocks/>
          </p:cNvSpPr>
          <p:nvPr/>
        </p:nvSpPr>
        <p:spPr>
          <a:xfrm>
            <a:off x="1001519" y="2178181"/>
            <a:ext cx="1670730"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Arbeitszeit</a:t>
            </a:r>
          </a:p>
        </p:txBody>
      </p:sp>
      <p:sp>
        <p:nvSpPr>
          <p:cNvPr id="15" name="Inhaltsplatzhalter 2">
            <a:extLst>
              <a:ext uri="{FF2B5EF4-FFF2-40B4-BE49-F238E27FC236}">
                <a16:creationId xmlns:a16="http://schemas.microsoft.com/office/drawing/2014/main" xmlns="" id="{870029EC-5B70-499F-A8AD-73F846C33021}"/>
              </a:ext>
            </a:extLst>
          </p:cNvPr>
          <p:cNvSpPr txBox="1">
            <a:spLocks/>
          </p:cNvSpPr>
          <p:nvPr/>
        </p:nvSpPr>
        <p:spPr>
          <a:xfrm>
            <a:off x="1001519" y="2603574"/>
            <a:ext cx="1670730"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Armut und Reichtum</a:t>
            </a:r>
          </a:p>
        </p:txBody>
      </p:sp>
      <p:sp>
        <p:nvSpPr>
          <p:cNvPr id="16" name="Inhaltsplatzhalter 2">
            <a:extLst>
              <a:ext uri="{FF2B5EF4-FFF2-40B4-BE49-F238E27FC236}">
                <a16:creationId xmlns:a16="http://schemas.microsoft.com/office/drawing/2014/main" xmlns="" id="{BE86C050-304E-463F-AD4E-CF7CC934CEBD}"/>
              </a:ext>
            </a:extLst>
          </p:cNvPr>
          <p:cNvSpPr txBox="1">
            <a:spLocks/>
          </p:cNvSpPr>
          <p:nvPr/>
        </p:nvSpPr>
        <p:spPr>
          <a:xfrm>
            <a:off x="1001519" y="3014278"/>
            <a:ext cx="1759342"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Bildung und Ausbildung</a:t>
            </a:r>
          </a:p>
        </p:txBody>
      </p:sp>
      <p:sp>
        <p:nvSpPr>
          <p:cNvPr id="17" name="Inhaltsplatzhalter 2">
            <a:extLst>
              <a:ext uri="{FF2B5EF4-FFF2-40B4-BE49-F238E27FC236}">
                <a16:creationId xmlns:a16="http://schemas.microsoft.com/office/drawing/2014/main" xmlns="" id="{99E48696-7CC0-4C99-90C7-6032DCDE7DC6}"/>
              </a:ext>
            </a:extLst>
          </p:cNvPr>
          <p:cNvSpPr txBox="1">
            <a:spLocks/>
          </p:cNvSpPr>
          <p:nvPr/>
        </p:nvSpPr>
        <p:spPr>
          <a:xfrm>
            <a:off x="1001519" y="3468999"/>
            <a:ext cx="2222241"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Demokratie und Zusammenhalt</a:t>
            </a:r>
          </a:p>
        </p:txBody>
      </p:sp>
      <p:sp>
        <p:nvSpPr>
          <p:cNvPr id="18" name="Inhaltsplatzhalter 2">
            <a:extLst>
              <a:ext uri="{FF2B5EF4-FFF2-40B4-BE49-F238E27FC236}">
                <a16:creationId xmlns:a16="http://schemas.microsoft.com/office/drawing/2014/main" xmlns="" id="{8B5B041A-1C72-4C02-9E59-76D47F2B747B}"/>
              </a:ext>
            </a:extLst>
          </p:cNvPr>
          <p:cNvSpPr txBox="1">
            <a:spLocks/>
          </p:cNvSpPr>
          <p:nvPr/>
        </p:nvSpPr>
        <p:spPr>
          <a:xfrm>
            <a:off x="1001519" y="3886080"/>
            <a:ext cx="2222241"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Digitalisierung</a:t>
            </a:r>
          </a:p>
        </p:txBody>
      </p:sp>
      <p:pic>
        <p:nvPicPr>
          <p:cNvPr id="19" name="Bild 14">
            <a:extLst>
              <a:ext uri="{FF2B5EF4-FFF2-40B4-BE49-F238E27FC236}">
                <a16:creationId xmlns:a16="http://schemas.microsoft.com/office/drawing/2014/main" xmlns="" id="{F8FEBE68-8854-4EAB-AC47-3487E3D203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08970" y="1797932"/>
            <a:ext cx="426453" cy="426453"/>
          </a:xfrm>
          <a:prstGeom prst="rect">
            <a:avLst/>
          </a:prstGeom>
        </p:spPr>
      </p:pic>
      <p:pic>
        <p:nvPicPr>
          <p:cNvPr id="20" name="Bild 28">
            <a:extLst>
              <a:ext uri="{FF2B5EF4-FFF2-40B4-BE49-F238E27FC236}">
                <a16:creationId xmlns:a16="http://schemas.microsoft.com/office/drawing/2014/main" xmlns="" id="{5BAFE233-E70F-45CA-AD87-391E9EC7094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06861" y="2220556"/>
            <a:ext cx="426453" cy="426453"/>
          </a:xfrm>
          <a:prstGeom prst="rect">
            <a:avLst/>
          </a:prstGeom>
        </p:spPr>
      </p:pic>
      <p:pic>
        <p:nvPicPr>
          <p:cNvPr id="21" name="Bild 30">
            <a:extLst>
              <a:ext uri="{FF2B5EF4-FFF2-40B4-BE49-F238E27FC236}">
                <a16:creationId xmlns:a16="http://schemas.microsoft.com/office/drawing/2014/main" xmlns="" id="{79A5B176-07CD-4460-8D09-5D118B14006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06861" y="2639289"/>
            <a:ext cx="426453" cy="426453"/>
          </a:xfrm>
          <a:prstGeom prst="rect">
            <a:avLst/>
          </a:prstGeom>
        </p:spPr>
      </p:pic>
      <p:pic>
        <p:nvPicPr>
          <p:cNvPr id="22" name="Bild 37">
            <a:extLst>
              <a:ext uri="{FF2B5EF4-FFF2-40B4-BE49-F238E27FC236}">
                <a16:creationId xmlns:a16="http://schemas.microsoft.com/office/drawing/2014/main" xmlns="" id="{D9D2D47A-472A-45A8-9807-80D362A7B08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8970" y="1355639"/>
            <a:ext cx="426453" cy="426453"/>
          </a:xfrm>
          <a:prstGeom prst="rect">
            <a:avLst/>
          </a:prstGeom>
        </p:spPr>
      </p:pic>
      <p:pic>
        <p:nvPicPr>
          <p:cNvPr id="23" name="Bild 41">
            <a:extLst>
              <a:ext uri="{FF2B5EF4-FFF2-40B4-BE49-F238E27FC236}">
                <a16:creationId xmlns:a16="http://schemas.microsoft.com/office/drawing/2014/main" xmlns="" id="{554E57E6-03A7-40AF-B699-6BBE6620D52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06861" y="3480672"/>
            <a:ext cx="426453" cy="426453"/>
          </a:xfrm>
          <a:prstGeom prst="rect">
            <a:avLst/>
          </a:prstGeom>
        </p:spPr>
      </p:pic>
      <p:pic>
        <p:nvPicPr>
          <p:cNvPr id="24" name="Bild 44">
            <a:extLst>
              <a:ext uri="{FF2B5EF4-FFF2-40B4-BE49-F238E27FC236}">
                <a16:creationId xmlns:a16="http://schemas.microsoft.com/office/drawing/2014/main" xmlns="" id="{3E3F6C45-7E32-4F13-B854-2D0AD49F2D2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06861" y="3899405"/>
            <a:ext cx="426454" cy="426454"/>
          </a:xfrm>
          <a:prstGeom prst="rect">
            <a:avLst/>
          </a:prstGeom>
        </p:spPr>
      </p:pic>
      <p:pic>
        <p:nvPicPr>
          <p:cNvPr id="25" name="Bild 47">
            <a:extLst>
              <a:ext uri="{FF2B5EF4-FFF2-40B4-BE49-F238E27FC236}">
                <a16:creationId xmlns:a16="http://schemas.microsoft.com/office/drawing/2014/main" xmlns="" id="{C951A2FA-DAFE-4442-B81A-CD4CD9146BA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06861" y="3058020"/>
            <a:ext cx="426453" cy="426453"/>
          </a:xfrm>
          <a:prstGeom prst="rect">
            <a:avLst/>
          </a:prstGeom>
        </p:spPr>
      </p:pic>
      <p:sp>
        <p:nvSpPr>
          <p:cNvPr id="26" name="Inhaltsplatzhalter 2">
            <a:extLst>
              <a:ext uri="{FF2B5EF4-FFF2-40B4-BE49-F238E27FC236}">
                <a16:creationId xmlns:a16="http://schemas.microsoft.com/office/drawing/2014/main" xmlns="" id="{FF083F07-E08A-4909-8DB1-CF459E816707}"/>
              </a:ext>
            </a:extLst>
          </p:cNvPr>
          <p:cNvSpPr txBox="1">
            <a:spLocks/>
          </p:cNvSpPr>
          <p:nvPr/>
        </p:nvSpPr>
        <p:spPr>
          <a:xfrm>
            <a:off x="4280047" y="1315957"/>
            <a:ext cx="3549378"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Energieversorgung und Klimaschutz</a:t>
            </a:r>
          </a:p>
        </p:txBody>
      </p:sp>
      <p:sp>
        <p:nvSpPr>
          <p:cNvPr id="27" name="Inhaltsplatzhalter 2">
            <a:extLst>
              <a:ext uri="{FF2B5EF4-FFF2-40B4-BE49-F238E27FC236}">
                <a16:creationId xmlns:a16="http://schemas.microsoft.com/office/drawing/2014/main" xmlns="" id="{FFD64004-2AD1-4708-BDF9-7769467C36A7}"/>
              </a:ext>
            </a:extLst>
          </p:cNvPr>
          <p:cNvSpPr txBox="1">
            <a:spLocks/>
          </p:cNvSpPr>
          <p:nvPr/>
        </p:nvSpPr>
        <p:spPr>
          <a:xfrm>
            <a:off x="4282155" y="1761206"/>
            <a:ext cx="3549378"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Ernährung und Verbraucherschutz</a:t>
            </a:r>
          </a:p>
        </p:txBody>
      </p:sp>
      <p:sp>
        <p:nvSpPr>
          <p:cNvPr id="28" name="Inhaltsplatzhalter 2">
            <a:extLst>
              <a:ext uri="{FF2B5EF4-FFF2-40B4-BE49-F238E27FC236}">
                <a16:creationId xmlns:a16="http://schemas.microsoft.com/office/drawing/2014/main" xmlns="" id="{CE4750B7-A4EA-47CE-8811-34D4A17C66A5}"/>
              </a:ext>
            </a:extLst>
          </p:cNvPr>
          <p:cNvSpPr txBox="1">
            <a:spLocks/>
          </p:cNvSpPr>
          <p:nvPr/>
        </p:nvSpPr>
        <p:spPr>
          <a:xfrm>
            <a:off x="4277938" y="2178180"/>
            <a:ext cx="3549378"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Gesundheit und Pflege</a:t>
            </a:r>
          </a:p>
        </p:txBody>
      </p:sp>
      <p:sp>
        <p:nvSpPr>
          <p:cNvPr id="29" name="Inhaltsplatzhalter 2">
            <a:extLst>
              <a:ext uri="{FF2B5EF4-FFF2-40B4-BE49-F238E27FC236}">
                <a16:creationId xmlns:a16="http://schemas.microsoft.com/office/drawing/2014/main" xmlns="" id="{3723D47F-D24F-4C23-8036-1BA746B6193C}"/>
              </a:ext>
            </a:extLst>
          </p:cNvPr>
          <p:cNvSpPr txBox="1">
            <a:spLocks/>
          </p:cNvSpPr>
          <p:nvPr/>
        </p:nvSpPr>
        <p:spPr>
          <a:xfrm>
            <a:off x="4280046" y="2596916"/>
            <a:ext cx="3549378"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Öffentliche Einrichtungen und Infrastruktur</a:t>
            </a:r>
          </a:p>
        </p:txBody>
      </p:sp>
      <p:sp>
        <p:nvSpPr>
          <p:cNvPr id="30" name="Inhaltsplatzhalter 2">
            <a:extLst>
              <a:ext uri="{FF2B5EF4-FFF2-40B4-BE49-F238E27FC236}">
                <a16:creationId xmlns:a16="http://schemas.microsoft.com/office/drawing/2014/main" xmlns="" id="{BC52B9B2-0A79-432B-81D3-9B85CC8EE6E2}"/>
              </a:ext>
            </a:extLst>
          </p:cNvPr>
          <p:cNvSpPr txBox="1">
            <a:spLocks/>
          </p:cNvSpPr>
          <p:nvPr/>
        </p:nvSpPr>
        <p:spPr>
          <a:xfrm>
            <a:off x="4277938" y="3011080"/>
            <a:ext cx="3549378"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Tarifverträge und Betriebsräte</a:t>
            </a:r>
          </a:p>
        </p:txBody>
      </p:sp>
      <p:sp>
        <p:nvSpPr>
          <p:cNvPr id="31" name="Inhaltsplatzhalter 2">
            <a:extLst>
              <a:ext uri="{FF2B5EF4-FFF2-40B4-BE49-F238E27FC236}">
                <a16:creationId xmlns:a16="http://schemas.microsoft.com/office/drawing/2014/main" xmlns="" id="{95E6A9B6-635E-4D50-AF44-7D250CDDA52B}"/>
              </a:ext>
            </a:extLst>
          </p:cNvPr>
          <p:cNvSpPr txBox="1">
            <a:spLocks/>
          </p:cNvSpPr>
          <p:nvPr/>
        </p:nvSpPr>
        <p:spPr>
          <a:xfrm>
            <a:off x="4282155" y="3430256"/>
            <a:ext cx="3549378"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Verkehr und Mobilität</a:t>
            </a:r>
          </a:p>
        </p:txBody>
      </p:sp>
      <p:sp>
        <p:nvSpPr>
          <p:cNvPr id="32" name="Inhaltsplatzhalter 2">
            <a:extLst>
              <a:ext uri="{FF2B5EF4-FFF2-40B4-BE49-F238E27FC236}">
                <a16:creationId xmlns:a16="http://schemas.microsoft.com/office/drawing/2014/main" xmlns="" id="{085D5C06-DD50-4088-BC3C-0646E7C1DBFB}"/>
              </a:ext>
            </a:extLst>
          </p:cNvPr>
          <p:cNvSpPr txBox="1">
            <a:spLocks/>
          </p:cNvSpPr>
          <p:nvPr/>
        </p:nvSpPr>
        <p:spPr>
          <a:xfrm>
            <a:off x="4277938" y="3889703"/>
            <a:ext cx="3549378" cy="523848"/>
          </a:xfrm>
          <a:prstGeom prst="rect">
            <a:avLst/>
          </a:prstGeom>
        </p:spPr>
        <p:txBody>
          <a:bodyPr vert="horz" lIns="68580" tIns="34290" rIns="68580" bIns="34290" rtlCol="0" anchor="ctr">
            <a:noAutofit/>
          </a:bodyPr>
          <a:lstStyle>
            <a:lvl1pPr marL="342900" indent="-342900" algn="l" defTabSz="457200" rtl="0" eaLnBrk="1" latinLnBrk="0" hangingPunct="1">
              <a:spcBef>
                <a:spcPct val="20000"/>
              </a:spcBef>
              <a:buClr>
                <a:srgbClr val="F00000"/>
              </a:buClr>
              <a:buFont typeface="Wingdings" charset="2"/>
              <a:buChar char="§"/>
              <a:defRPr sz="2400" kern="1200">
                <a:solidFill>
                  <a:schemeClr val="tx1"/>
                </a:solidFill>
                <a:latin typeface="Frutiger LT Com 47 Light Cn"/>
                <a:ea typeface="+mn-ea"/>
                <a:cs typeface="Frutiger LT Com 47 Light Cn"/>
              </a:defRPr>
            </a:lvl1pPr>
            <a:lvl2pPr marL="742950" indent="-28575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2pPr>
            <a:lvl3pPr marL="11430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3pPr>
            <a:lvl4pPr marL="16002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4pPr>
            <a:lvl5pPr marL="2057400" indent="-228600" algn="l" defTabSz="457200" rtl="0" eaLnBrk="1" latinLnBrk="0" hangingPunct="1">
              <a:spcBef>
                <a:spcPct val="20000"/>
              </a:spcBef>
              <a:buFont typeface="Wingdings" charset="2"/>
              <a:buChar char="§"/>
              <a:defRPr sz="2400" kern="1200">
                <a:solidFill>
                  <a:schemeClr val="tx1"/>
                </a:solidFill>
                <a:latin typeface="Frutiger LT Com 47 Light Cn"/>
                <a:ea typeface="+mn-ea"/>
                <a:cs typeface="Frutiger LT Com 47 Light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a:latin typeface="Arial Narrow" panose="020B0604020202020204" pitchFamily="34" charset="0"/>
                <a:cs typeface="Arial Narrow" panose="020B0604020202020204" pitchFamily="34" charset="0"/>
              </a:rPr>
              <a:t>Wohnen</a:t>
            </a:r>
          </a:p>
        </p:txBody>
      </p:sp>
    </p:spTree>
    <p:extLst>
      <p:ext uri="{BB962C8B-B14F-4D97-AF65-F5344CB8AC3E}">
        <p14:creationId xmlns:p14="http://schemas.microsoft.com/office/powerpoint/2010/main" val="538834332"/>
      </p:ext>
    </p:extLst>
  </p:cSld>
  <p:clrMapOvr>
    <a:masterClrMapping/>
  </p:clrMapOvr>
</p:sld>
</file>

<file path=ppt/theme/theme1.xml><?xml version="1.0" encoding="utf-8"?>
<a:theme xmlns:a="http://schemas.openxmlformats.org/drawingml/2006/main" name="PP-Vorlage_Zukunftsdialog_final">
  <a:themeElements>
    <a:clrScheme name="Zukunftsdialog 3">
      <a:dk1>
        <a:srgbClr val="000000"/>
      </a:dk1>
      <a:lt1>
        <a:srgbClr val="FFFFFF"/>
      </a:lt1>
      <a:dk2>
        <a:srgbClr val="8B3BAA"/>
      </a:dk2>
      <a:lt2>
        <a:srgbClr val="FFFFFF"/>
      </a:lt2>
      <a:accent1>
        <a:srgbClr val="8B3BAA"/>
      </a:accent1>
      <a:accent2>
        <a:srgbClr val="F00000"/>
      </a:accent2>
      <a:accent3>
        <a:srgbClr val="78D2B3"/>
      </a:accent3>
      <a:accent4>
        <a:srgbClr val="FFA6A6"/>
      </a:accent4>
      <a:accent5>
        <a:srgbClr val="CEEBD9"/>
      </a:accent5>
      <a:accent6>
        <a:srgbClr val="D6BCDD"/>
      </a:accent6>
      <a:hlink>
        <a:srgbClr val="8B3BAA"/>
      </a:hlink>
      <a:folHlink>
        <a:srgbClr val="78D2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P-Vorlage_Zukunftsdialog_final.potx" id="{01412EDD-D2D6-4B4F-BCBE-957C26951221}" vid="{D2E69FB3-5FBF-F542-8722-49A5E941BE5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PP-Vorlage_Zukunftsdialog_final (002)</Template>
  <TotalTime>0</TotalTime>
  <Words>725</Words>
  <Application>Microsoft Office PowerPoint</Application>
  <PresentationFormat>Benutzerdefiniert</PresentationFormat>
  <Paragraphs>172</Paragraphs>
  <Slides>28</Slides>
  <Notes>7</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28</vt:i4>
      </vt:variant>
    </vt:vector>
  </HeadingPairs>
  <TitlesOfParts>
    <vt:vector size="39" baseType="lpstr">
      <vt:lpstr>Arial</vt:lpstr>
      <vt:lpstr>Arial Black</vt:lpstr>
      <vt:lpstr>Arial Black Regular</vt:lpstr>
      <vt:lpstr>Arial Narrow</vt:lpstr>
      <vt:lpstr>Calibri</vt:lpstr>
      <vt:lpstr>DGB</vt:lpstr>
      <vt:lpstr>Frutiger 47 Light Condensed</vt:lpstr>
      <vt:lpstr>Point Extra Bold</vt:lpstr>
      <vt:lpstr>Point Semi Bold</vt:lpstr>
      <vt:lpstr>Wingdings</vt:lpstr>
      <vt:lpstr>PP-Vorlage_Zukunftsdialog_final</vt:lpstr>
      <vt:lpstr>Der DGB-Zukunftsdialog</vt:lpstr>
      <vt:lpstr>Ziele des Zukunftsdialogs</vt:lpstr>
      <vt:lpstr>Das ist der Zukunftsdialog</vt:lpstr>
      <vt:lpstr>Dialog</vt:lpstr>
      <vt:lpstr>Organisations-Prozess</vt:lpstr>
      <vt:lpstr>Sichtbarkeit</vt:lpstr>
      <vt:lpstr>Die Themen</vt:lpstr>
      <vt:lpstr>Leitfragen für den Dialog</vt:lpstr>
      <vt:lpstr>Daraus Entstanden 14 Themen im Kick Off:</vt:lpstr>
      <vt:lpstr>Schwerpunktthemen</vt:lpstr>
      <vt:lpstr>PowerPoint-Präsentation</vt:lpstr>
      <vt:lpstr>PowerPoint-Präsentation</vt:lpstr>
      <vt:lpstr>PowerPoint-Präsentation</vt:lpstr>
      <vt:lpstr>Rund 2.000 Impulse: erste Verdichtung &amp; Start der Diskussion innerhalb des DGB</vt:lpstr>
      <vt:lpstr>redenwirueber.de-Veranstaltungskarte: </vt:lpstr>
      <vt:lpstr>Bundesweit mehr als eine Zukunftsdialog-Veranstaltung Pro Tag</vt:lpstr>
      <vt:lpstr>PowerPoint-Präsentation</vt:lpstr>
      <vt:lpstr>PowerPoint-Präsentation</vt:lpstr>
      <vt:lpstr>PowerPoint-Präsentation</vt:lpstr>
      <vt:lpstr>PowerPoint-Präsentation</vt:lpstr>
      <vt:lpstr>Erste Leuchttürme schaffen Lösungen für Probleme vor Ort</vt:lpstr>
      <vt:lpstr>Der Zukunftsdialog  ist das, was du draus machst</vt:lpstr>
      <vt:lpstr>Wie kommst du ins Gespräch? Wie können bei euch Lösungen geschaffen werden?</vt:lpstr>
      <vt:lpstr>Tipps</vt:lpstr>
      <vt:lpstr>Unser Team</vt:lpstr>
      <vt:lpstr>Wir wollen eure Arbeit zeigen. schreibt uns: zukunftsdialog.bvv@dgb.de</vt:lpstr>
      <vt:lpstr>PowerPoint-Präsentation</vt:lpstr>
      <vt:lpstr>Bildnachweise</vt:lpstr>
    </vt:vector>
  </TitlesOfParts>
  <Manager/>
  <Company>Deutscher Gewerkschaftsbund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Biegner, Kathrin (DGB-BVV)</dc:creator>
  <cp:keywords/>
  <dc:description/>
  <cp:lastModifiedBy>Biegner, Kathrin (DGB-BVV)</cp:lastModifiedBy>
  <cp:revision>98</cp:revision>
  <dcterms:created xsi:type="dcterms:W3CDTF">2019-10-15T07:27:54Z</dcterms:created>
  <dcterms:modified xsi:type="dcterms:W3CDTF">2020-03-12T11:05:39Z</dcterms:modified>
  <cp:category/>
</cp:coreProperties>
</file>