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2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5" r:id="rId11"/>
    <p:sldId id="326" r:id="rId12"/>
    <p:sldId id="324" r:id="rId13"/>
    <p:sldId id="279" r:id="rId14"/>
    <p:sldId id="327" r:id="rId15"/>
    <p:sldId id="328" r:id="rId16"/>
    <p:sldId id="329" r:id="rId17"/>
  </p:sldIdLst>
  <p:sldSz cx="9144000" cy="5145088"/>
  <p:notesSz cx="6797675" cy="9928225"/>
  <p:defaultTextStyle>
    <a:defPPr>
      <a:defRPr lang="de-DE"/>
    </a:defPPr>
    <a:lvl1pPr marL="0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6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2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7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2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7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3" algn="l" defTabSz="4571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8D2AA"/>
    <a:srgbClr val="8C3CAA"/>
    <a:srgbClr val="F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6391"/>
  </p:normalViewPr>
  <p:slideViewPr>
    <p:cSldViewPr snapToGrid="0" snapToObjects="1">
      <p:cViewPr varScale="1">
        <p:scale>
          <a:sx n="98" d="100"/>
          <a:sy n="98" d="100"/>
        </p:scale>
        <p:origin x="600" y="84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6CFEE-EB4E-B644-95E1-4A9A9D7ABC26}" type="datetime1">
              <a:rPr lang="de-DE" smtClean="0"/>
              <a:t>17.04.2021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B52D6-F885-1644-AF5B-C2DA8A95AB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60499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44050-92C9-9044-98FA-184CC869BF27}" type="datetime1">
              <a:rPr lang="de-DE" smtClean="0"/>
              <a:t>17.04.2021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4B248-B24D-1B4F-BC9E-53EB40A8BB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5437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6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2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7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2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7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3" algn="l" defTabSz="4571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44B248-B24D-1B4F-BC9E-53EB40A8BB24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67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63908" y="614180"/>
            <a:ext cx="4086478" cy="1635406"/>
          </a:xfrm>
        </p:spPr>
        <p:txBody>
          <a:bodyPr lIns="0" tIns="0" rIns="0" bIns="0">
            <a:no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26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er alle Texte + Grafik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534413" y="4751348"/>
            <a:ext cx="508705" cy="2155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 b="0" i="0">
                <a:solidFill>
                  <a:schemeClr val="bg1"/>
                </a:solidFill>
                <a:latin typeface="Point Semi Bold"/>
                <a:cs typeface="Point Semi Bold"/>
              </a:defRPr>
            </a:lvl1pPr>
          </a:lstStyle>
          <a:p>
            <a:fld id="{398F31F2-0239-6642-8212-393F89E1AC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3610" y="614179"/>
            <a:ext cx="7808686" cy="643629"/>
          </a:xfrm>
        </p:spPr>
        <p:txBody>
          <a:bodyPr lIns="0" tIns="0" rIns="0" bIns="0" anchor="t" anchorCtr="0"/>
          <a:lstStyle>
            <a:lvl1pPr>
              <a:defRPr b="1" i="0">
                <a:latin typeface="Point Extra Bold" pitchFamily="2" charset="77"/>
              </a:defRPr>
            </a:lvl1pPr>
          </a:lstStyle>
          <a:p>
            <a:r>
              <a:rPr lang="de-DE" dirty="0"/>
              <a:t>Überschrift bearbeiten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="" xmlns:a16="http://schemas.microsoft.com/office/drawing/2014/main" id="{99CC5C69-0D5D-C443-935D-E35B0E01D5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723" y="1490870"/>
            <a:ext cx="7810500" cy="3001556"/>
          </a:xfrm>
        </p:spPr>
        <p:txBody>
          <a:bodyPr lIns="0" tIns="0" rIns="0" bIns="0">
            <a:normAutofit/>
          </a:bodyPr>
          <a:lstStyle>
            <a:lvl1pPr>
              <a:defRPr sz="1800" b="0" i="0">
                <a:latin typeface="DGB"/>
                <a:ea typeface="Frutiger 47 Light Condensed" charset="0"/>
                <a:cs typeface="Frutiger 47 Light Condensed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2772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nicht Voll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="" xmlns:a16="http://schemas.microsoft.com/office/drawing/2014/main" id="{2C5971A9-01D9-AE48-99D6-6A5FC418E9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339" y="627048"/>
            <a:ext cx="7775005" cy="386537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4F6EE6F7-F119-3848-93D5-94A7CE127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900" y="625126"/>
            <a:ext cx="6624112" cy="622276"/>
          </a:xfrm>
        </p:spPr>
        <p:txBody>
          <a:bodyPr lIns="0" tIns="0" rIns="0" bIns="0" anchor="t" anchorCtr="0">
            <a:normAutofit/>
          </a:bodyPr>
          <a:lstStyle>
            <a:lvl1pPr>
              <a:defRPr/>
            </a:lvl1pPr>
          </a:lstStyle>
          <a:p>
            <a:r>
              <a:rPr lang="de-DE" dirty="0"/>
              <a:t>Überschrift bearbeiten</a:t>
            </a:r>
          </a:p>
        </p:txBody>
      </p:sp>
      <p:sp>
        <p:nvSpPr>
          <p:cNvPr id="9" name="Foliennummernplatzhalter 6">
            <a:extLst>
              <a:ext uri="{FF2B5EF4-FFF2-40B4-BE49-F238E27FC236}">
                <a16:creationId xmlns="" xmlns:a16="http://schemas.microsoft.com/office/drawing/2014/main" id="{87B016E9-4568-FC4B-AA3E-CDE91407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13" y="4751348"/>
            <a:ext cx="508705" cy="2155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 b="0" i="0">
                <a:solidFill>
                  <a:schemeClr val="bg1"/>
                </a:solidFill>
                <a:latin typeface="Point Semi Bold"/>
                <a:cs typeface="Point Semi Bold"/>
              </a:defRPr>
            </a:lvl1pPr>
          </a:lstStyle>
          <a:p>
            <a:fld id="{398F31F2-0239-6642-8212-393F89E1AC2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714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 Text recht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5">
            <a:extLst>
              <a:ext uri="{FF2B5EF4-FFF2-40B4-BE49-F238E27FC236}">
                <a16:creationId xmlns="" xmlns:a16="http://schemas.microsoft.com/office/drawing/2014/main" id="{2C5971A9-01D9-AE48-99D6-6A5FC418E9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88779" y="627048"/>
            <a:ext cx="3900565" cy="386537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="" xmlns:a16="http://schemas.microsoft.com/office/drawing/2014/main" id="{4F6EE6F7-F119-3848-93D5-94A7CE1277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900" y="625125"/>
            <a:ext cx="3780774" cy="912361"/>
          </a:xfrm>
        </p:spPr>
        <p:txBody>
          <a:bodyPr lIns="0" tIns="0" rIns="0" bIns="0" anchor="t" anchorCtr="0">
            <a:normAutofit/>
          </a:bodyPr>
          <a:lstStyle>
            <a:lvl1pPr>
              <a:defRPr/>
            </a:lvl1pPr>
          </a:lstStyle>
          <a:p>
            <a:r>
              <a:rPr lang="de-DE" dirty="0"/>
              <a:t>Überschrift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87B016E9-4568-FC4B-AA3E-CDE91407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13" y="4751348"/>
            <a:ext cx="508705" cy="2155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 b="0" i="0">
                <a:solidFill>
                  <a:schemeClr val="bg1"/>
                </a:solidFill>
                <a:latin typeface="Point Semi Bold"/>
                <a:cs typeface="Point Semi Bold"/>
              </a:defRPr>
            </a:lvl1pPr>
          </a:lstStyle>
          <a:p>
            <a:fld id="{398F31F2-0239-6642-8212-393F89E1AC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>
          <a:xfrm>
            <a:off x="411163" y="1618408"/>
            <a:ext cx="3779837" cy="287421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888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orma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="" xmlns:a16="http://schemas.microsoft.com/office/drawing/2014/main" id="{651749D5-C782-7F44-AE52-06DE6D706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" name="Titel 1">
            <a:extLst>
              <a:ext uri="{FF2B5EF4-FFF2-40B4-BE49-F238E27FC236}">
                <a16:creationId xmlns="" xmlns:a16="http://schemas.microsoft.com/office/drawing/2014/main" id="{4308FB23-60A4-C041-BF75-5621CCCBF6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912" y="637570"/>
            <a:ext cx="8060267" cy="62227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e-DE" dirty="0"/>
              <a:t>Überschrift bearbeiten</a:t>
            </a:r>
          </a:p>
        </p:txBody>
      </p:sp>
    </p:spTree>
    <p:extLst>
      <p:ext uri="{BB962C8B-B14F-4D97-AF65-F5344CB8AC3E}">
        <p14:creationId xmlns:p14="http://schemas.microsoft.com/office/powerpoint/2010/main" val="2856174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4FBECECA-8E90-134B-A35B-104AA65D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21" y="590171"/>
            <a:ext cx="7610399" cy="554927"/>
          </a:xfrm>
        </p:spPr>
        <p:txBody>
          <a:bodyPr lIns="0" tIns="0" rIns="0" bIns="0"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oliennummernplatzhalter 6">
            <a:extLst>
              <a:ext uri="{FF2B5EF4-FFF2-40B4-BE49-F238E27FC236}">
                <a16:creationId xmlns="" xmlns:a16="http://schemas.microsoft.com/office/drawing/2014/main" id="{4BC0B896-1331-704B-87D1-428E3A0F6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4413" y="4751348"/>
            <a:ext cx="508705" cy="21557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 b="0" i="0">
                <a:solidFill>
                  <a:schemeClr val="bg1"/>
                </a:solidFill>
                <a:latin typeface="Point Semi Bold"/>
                <a:cs typeface="Point Semi Bold"/>
              </a:defRPr>
            </a:lvl1pPr>
          </a:lstStyle>
          <a:p>
            <a:fld id="{398F31F2-0239-6642-8212-393F89E1AC2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3"/>
          </p:nvPr>
        </p:nvSpPr>
        <p:spPr>
          <a:xfrm>
            <a:off x="450850" y="1262063"/>
            <a:ext cx="7610475" cy="3189287"/>
          </a:xfrm>
        </p:spPr>
        <p:txBody>
          <a:bodyPr lIns="0" tIns="0" rIns="0" bIns="0"/>
          <a:lstStyle>
            <a:lvl1pPr marL="0" indent="0">
              <a:buFontTx/>
              <a:buNone/>
              <a:defRPr baseline="0">
                <a:latin typeface="DGB"/>
              </a:defRPr>
            </a:lvl1pPr>
          </a:lstStyle>
          <a:p>
            <a:r>
              <a:rPr lang="de-DE" smtClean="0"/>
              <a:t>Diagramm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7999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feld 17"/>
          <p:cNvSpPr txBox="1"/>
          <p:nvPr userDrawn="1"/>
        </p:nvSpPr>
        <p:spPr>
          <a:xfrm>
            <a:off x="1500444" y="3549637"/>
            <a:ext cx="1980178" cy="509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400" baseline="0" dirty="0" err="1" smtClean="0">
                <a:latin typeface="Point Semi Bold" charset="0"/>
              </a:rPr>
              <a:t>redenwirueber.de</a:t>
            </a:r>
            <a:endParaRPr lang="de-DE" sz="1400" baseline="0" dirty="0" smtClean="0">
              <a:latin typeface="Point Semi Bold" charset="0"/>
            </a:endParaRPr>
          </a:p>
          <a:p>
            <a:pPr>
              <a:lnSpc>
                <a:spcPct val="120000"/>
              </a:lnSpc>
            </a:pPr>
            <a:r>
              <a:rPr lang="de-DE" sz="1400" baseline="0" dirty="0" smtClean="0">
                <a:latin typeface="Point Semi Bold" charset="0"/>
              </a:rPr>
              <a:t>#</a:t>
            </a:r>
            <a:r>
              <a:rPr lang="de-DE" sz="1400" baseline="0" dirty="0" err="1" smtClean="0">
                <a:latin typeface="Point Semi Bold" charset="0"/>
              </a:rPr>
              <a:t>RedenWirÜber</a:t>
            </a:r>
            <a:endParaRPr lang="de-DE" sz="1400" baseline="0" dirty="0">
              <a:latin typeface="Point Semi Bold" charset="0"/>
            </a:endParaRPr>
          </a:p>
        </p:txBody>
      </p:sp>
      <p:sp>
        <p:nvSpPr>
          <p:cNvPr id="21" name="Textfeld 20"/>
          <p:cNvSpPr txBox="1"/>
          <p:nvPr userDrawn="1"/>
        </p:nvSpPr>
        <p:spPr>
          <a:xfrm>
            <a:off x="4560278" y="770404"/>
            <a:ext cx="327244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cap="all" baseline="0" dirty="0" smtClean="0">
                <a:latin typeface="Point Extra Bold" charset="0"/>
              </a:rPr>
              <a:t>Danke für deine Aufmerksamkeit!</a:t>
            </a:r>
            <a:endParaRPr lang="de-DE" cap="all" baseline="0" dirty="0">
              <a:latin typeface="Point Extra Bold" charset="0"/>
            </a:endParaRPr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0"/>
          </p:nvPr>
        </p:nvSpPr>
        <p:spPr>
          <a:xfrm>
            <a:off x="4560278" y="1589087"/>
            <a:ext cx="3629635" cy="1741488"/>
          </a:xfrm>
        </p:spPr>
        <p:txBody>
          <a:bodyPr lIns="0" tIns="0" rIns="0" bIns="0"/>
          <a:lstStyle>
            <a:lvl1pPr marL="0" indent="0">
              <a:buFontTx/>
              <a:buNone/>
              <a:defRPr/>
            </a:lvl1pPr>
            <a:lvl2pPr marL="457337" indent="0">
              <a:buFontTx/>
              <a:buNone/>
              <a:defRPr/>
            </a:lvl2pPr>
            <a:lvl3pPr marL="914674" indent="0">
              <a:buFontTx/>
              <a:buNone/>
              <a:defRPr/>
            </a:lvl3pPr>
            <a:lvl4pPr marL="1372011" indent="0">
              <a:buFontTx/>
              <a:buNone/>
              <a:defRPr/>
            </a:lvl4pPr>
            <a:lvl5pPr marL="1829348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949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2" y="66498"/>
            <a:ext cx="7610399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02818"/>
            <a:ext cx="7893781" cy="31536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31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9" r:id="rId4"/>
    <p:sldLayoutId id="2147483657" r:id="rId5"/>
    <p:sldLayoutId id="2147483658" r:id="rId6"/>
    <p:sldLayoutId id="2147483655" r:id="rId7"/>
  </p:sldLayoutIdLst>
  <p:hf hdr="0" ftr="0" dt="0"/>
  <p:txStyles>
    <p:titleStyle>
      <a:lvl1pPr algn="l" defTabSz="457337" rtl="0" eaLnBrk="1" latinLnBrk="0" hangingPunct="1">
        <a:spcBef>
          <a:spcPct val="0"/>
        </a:spcBef>
        <a:buNone/>
        <a:defRPr sz="2801" b="0" i="0" kern="1200" cap="all">
          <a:solidFill>
            <a:schemeClr val="tx1"/>
          </a:solidFill>
          <a:latin typeface="Point Extra Bold"/>
          <a:ea typeface="+mj-ea"/>
          <a:cs typeface="Point Extra Bold"/>
        </a:defRPr>
      </a:lvl1pPr>
    </p:titleStyle>
    <p:bodyStyle>
      <a:lvl1pPr marL="343003" indent="-343003" algn="l" defTabSz="457337" rtl="0" eaLnBrk="1" latinLnBrk="0" hangingPunct="1">
        <a:spcBef>
          <a:spcPct val="20000"/>
        </a:spcBef>
        <a:buClr>
          <a:srgbClr val="F00000"/>
        </a:buClr>
        <a:buFont typeface="Wingdings" charset="2"/>
        <a:buChar char="§"/>
        <a:defRPr sz="1800" b="0" i="0" kern="1200">
          <a:solidFill>
            <a:schemeClr val="tx1"/>
          </a:solidFill>
          <a:latin typeface="DGB"/>
          <a:ea typeface="Frutiger 47 Light Condensed" charset="0"/>
          <a:cs typeface="Frutiger 47 Light Condensed" charset="0"/>
        </a:defRPr>
      </a:lvl1pPr>
      <a:lvl2pPr marL="743173" indent="-285836" algn="l" defTabSz="457337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DGB"/>
          <a:ea typeface="Frutiger 47 Light Condensed" charset="0"/>
          <a:cs typeface="Frutiger 47 Light Condensed" charset="0"/>
        </a:defRPr>
      </a:lvl2pPr>
      <a:lvl3pPr marL="1143343" indent="-228669" algn="l" defTabSz="457337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DGB"/>
          <a:ea typeface="Frutiger 47 Light Condensed" charset="0"/>
          <a:cs typeface="Frutiger 47 Light Condensed" charset="0"/>
        </a:defRPr>
      </a:lvl3pPr>
      <a:lvl4pPr marL="1600680" indent="-228669" algn="l" defTabSz="457337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DGB"/>
          <a:ea typeface="Frutiger 47 Light Condensed" charset="0"/>
          <a:cs typeface="Frutiger 47 Light Condensed" charset="0"/>
        </a:defRPr>
      </a:lvl4pPr>
      <a:lvl5pPr marL="2058017" indent="-228669" algn="l" defTabSz="457337" rtl="0" eaLnBrk="1" latinLnBrk="0" hangingPunct="1">
        <a:spcBef>
          <a:spcPct val="20000"/>
        </a:spcBef>
        <a:buFont typeface="Wingdings" charset="2"/>
        <a:buChar char="§"/>
        <a:defRPr sz="1800" b="0" i="0" kern="1200">
          <a:solidFill>
            <a:schemeClr val="tx1"/>
          </a:solidFill>
          <a:latin typeface="DGB"/>
          <a:ea typeface="Frutiger 47 Light Condensed" charset="0"/>
          <a:cs typeface="Frutiger 47 Light Condensed" charset="0"/>
        </a:defRPr>
      </a:lvl5pPr>
      <a:lvl6pPr marL="2515354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457337" rtl="0" eaLnBrk="1" latinLnBrk="0" hangingPunct="1">
        <a:spcBef>
          <a:spcPct val="20000"/>
        </a:spcBef>
        <a:buFont typeface="Arial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457337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gb.de/downloadcenter/++co++42d626de-9e9c-11eb-8031-001a4a160123" TargetMode="External"/><Relationship Id="rId4" Type="http://schemas.openxmlformats.org/officeDocument/2006/relationships/hyperlink" Target="https://www.redenwirueber.de/informationen/meldungen/demokratie-braucht-demokratinnen-und-demokrate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reincommon.de/media/gu2h03pc/more-in-common_studie-corona-zusammenhalt.pdf" TargetMode="External"/><Relationship Id="rId3" Type="http://schemas.openxmlformats.org/officeDocument/2006/relationships/hyperlink" Target="https://www.boeckler.de/pdf/p_fofoe_WP_044_2017.pdf" TargetMode="External"/><Relationship Id="rId7" Type="http://schemas.openxmlformats.org/officeDocument/2006/relationships/hyperlink" Target="https://www.wsi.de/de/blog-17857-soziale-ungleichheit-in-der-corona-krise-27595.htm" TargetMode="External"/><Relationship Id="rId2" Type="http://schemas.openxmlformats.org/officeDocument/2006/relationships/hyperlink" Target="https://www.otto-brenner-stiftung.de/fileadmin/user_data/stiftung/02_Wissenschaftsportal/03_Publikationen/2020_LAS_AutoritaereDynamik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rtelsmann-stiftung.de/de/unsere-projekte/abgeschlossene-projekte/demokratiemonitor/projektthemen/gespaltene-demokratie-soziale-spaltung-der-wahlbeteiligung" TargetMode="External"/><Relationship Id="rId5" Type="http://schemas.openxmlformats.org/officeDocument/2006/relationships/hyperlink" Target="https://www.diw.de/de/diw_01.c.793891.de/vermoegenskonzentration_in_deutschland_hoeher_als_bisher_bekannt.html" TargetMode="External"/><Relationship Id="rId4" Type="http://schemas.openxmlformats.org/officeDocument/2006/relationships/hyperlink" Target="https://www.armin-schaefer.de/wp-content/uploads/2014/05/Els%C3%A4sser-Hense-Sch%C3%A4fer-17-1.pdf" TargetMode="External"/><Relationship Id="rId9" Type="http://schemas.openxmlformats.org/officeDocument/2006/relationships/hyperlink" Target="https://www.wsi.de/de/faust-detail.htm?sync_id=911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tto-brenner-stiftung.de/wissenschaftsportal/informationsseiten-zu-studien/bedraengte-zivilgesellschaft-von-rechts/" TargetMode="External"/><Relationship Id="rId2" Type="http://schemas.openxmlformats.org/officeDocument/2006/relationships/hyperlink" Target="https://www.wsi.de/de/2124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dv.de/de/medien/aktuell/-generationmitte--die-corona-gesellschaft-ist-verunsichert--ungeduldig--aggressiv-und-egoistisch-64590" TargetMode="External"/><Relationship Id="rId5" Type="http://schemas.openxmlformats.org/officeDocument/2006/relationships/hyperlink" Target="https://www.boeckler.de/pdf/pm_wsi_2020_10_29.pdf" TargetMode="External"/><Relationship Id="rId4" Type="http://schemas.openxmlformats.org/officeDocument/2006/relationships/hyperlink" Target="https://www.kas.de/de/einzeltitel/-/content/sie-sind-ueberal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telsmann-stiftung.de/de/publikationen/publikation/did/waehlen-ab-16/" TargetMode="External"/><Relationship Id="rId2" Type="http://schemas.openxmlformats.org/officeDocument/2006/relationships/hyperlink" Target="https://www.otto-brenner-stiftung.de/wissenschaftsportal/informationsseiten-zu-studien/studien-2020/waehlen-mit-1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denwirueber.de/sites/default/files/downloads/politische-bildung-1.pdf" TargetMode="External"/><Relationship Id="rId5" Type="http://schemas.openxmlformats.org/officeDocument/2006/relationships/hyperlink" Target="https://www.redenwirueber.de/informationen/dokument/faktenblatt-geblendet-von-verschwoerungstheorien" TargetMode="External"/><Relationship Id="rId4" Type="http://schemas.openxmlformats.org/officeDocument/2006/relationships/hyperlink" Target="https://www.redenwirueber.de/sites/default/files/downloads/gesellschaftlichen-zusammenhalt-staerken-1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gb.de/++co++aa79208e-8722-11eb-aca9-001a4a160123" TargetMode="External"/><Relationship Id="rId4" Type="http://schemas.openxmlformats.org/officeDocument/2006/relationships/hyperlink" Target="https://frauen.dgb.de/themen/++co++5ede85c0-cc32-11ea-8e60-001a4a16012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65984" y="1322053"/>
            <a:ext cx="4331368" cy="611620"/>
          </a:xfrm>
        </p:spPr>
        <p:txBody>
          <a:bodyPr/>
          <a:lstStyle/>
          <a:p>
            <a:r>
              <a:rPr lang="de-DE" dirty="0" smtClean="0"/>
              <a:t>Workshop </a:t>
            </a:r>
            <a:br>
              <a:rPr lang="de-DE" dirty="0" smtClean="0"/>
            </a:br>
            <a:r>
              <a:rPr lang="de-DE" b="1" dirty="0" smtClean="0"/>
              <a:t>Die </a:t>
            </a:r>
            <a:r>
              <a:rPr lang="de-DE" b="1" dirty="0"/>
              <a:t>Demokratie verteidigen! Unsere Herausforderungen im </a:t>
            </a:r>
            <a:r>
              <a:rPr lang="de-DE" b="1" dirty="0" smtClean="0"/>
              <a:t>Wahljahr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/>
              <a:t>Transferkonferenz | 17.4.2021</a:t>
            </a:r>
            <a:br>
              <a:rPr lang="de-DE" sz="1600" dirty="0" smtClean="0"/>
            </a:b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0541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Aktionsideen</a:t>
            </a:r>
          </a:p>
        </p:txBody>
      </p:sp>
      <p:pic>
        <p:nvPicPr>
          <p:cNvPr id="5" name="Inhaltsplatzhalt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45682" y="1257808"/>
            <a:ext cx="1808693" cy="25813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545" y="1257808"/>
            <a:ext cx="5557921" cy="267651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482685" y="3821474"/>
            <a:ext cx="403244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1600" dirty="0" smtClean="0">
                <a:hlinkClick r:id="rId4"/>
              </a:rPr>
              <a:t>https</a:t>
            </a:r>
            <a:r>
              <a:rPr lang="de-DE" sz="1600" dirty="0">
                <a:hlinkClick r:id="rId4"/>
              </a:rPr>
              <a:t>://</a:t>
            </a:r>
            <a:r>
              <a:rPr lang="de-DE" sz="1600" dirty="0" smtClean="0">
                <a:hlinkClick r:id="rId4"/>
              </a:rPr>
              <a:t>www.redenwirueber.de/informationen/meldungen/demokratie-braucht-demokratinnen-und-demokraten</a:t>
            </a:r>
            <a:r>
              <a:rPr lang="de-DE" sz="1600" dirty="0" smtClean="0"/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03610" y="3843058"/>
            <a:ext cx="298811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1600" u="sng" dirty="0">
                <a:hlinkClick r:id="rId5"/>
              </a:rPr>
              <a:t>https://www.dgb.de/downloadcenter/++co++</a:t>
            </a:r>
            <a:r>
              <a:rPr lang="de-DE" sz="1600" u="sng" dirty="0" smtClean="0">
                <a:hlinkClick r:id="rId5"/>
              </a:rPr>
              <a:t>42d626de-9e9c-11eb-8031-001a4a160123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141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Demokratie verteidigen – in der Gesellschaft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Antifaschismus nicht zu Extremismus umdeuten lassen </a:t>
            </a:r>
            <a:r>
              <a:rPr lang="de-DE" dirty="0">
                <a:sym typeface="Wingdings" panose="05000000000000000000" pitchFamily="2" charset="2"/>
              </a:rPr>
              <a:t> gewerkschaftliche Tradition des Antifaschismus leben und positiv besetzen (z.B. am 08. Mai)</a:t>
            </a:r>
          </a:p>
          <a:p>
            <a:r>
              <a:rPr lang="de-DE" dirty="0">
                <a:sym typeface="Wingdings" panose="05000000000000000000" pitchFamily="2" charset="2"/>
              </a:rPr>
              <a:t>Mitarbeit in und Vernetzung mit zivilgesellschaftlichen Bündnissen und Bewegungen</a:t>
            </a:r>
          </a:p>
          <a:p>
            <a:r>
              <a:rPr lang="de-DE" dirty="0">
                <a:sym typeface="Wingdings" panose="05000000000000000000" pitchFamily="2" charset="2"/>
              </a:rPr>
              <a:t>Gesellschaftspolitischen Auftrag der Gewerkschaften ernst nehmen  für eine solidarische, gerechte, gleichberechtigte, antirassistische und inklusive Gesellschaft streiten</a:t>
            </a:r>
          </a:p>
          <a:p>
            <a:r>
              <a:rPr lang="de-DE" dirty="0">
                <a:sym typeface="Wingdings" panose="05000000000000000000" pitchFamily="2" charset="2"/>
              </a:rPr>
              <a:t>Demokratie für alle  stärkere Beteiligung von marginalisierten Gruppen ermöglichen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68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Aktionen und Ideen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Welche Aktionen habt Ihr bei Euch vor Ort ausprobiert?</a:t>
            </a:r>
          </a:p>
          <a:p>
            <a:r>
              <a:rPr lang="de-DE" dirty="0"/>
              <a:t>Welche Erfahrungen habt Ihr dabei gemacht?</a:t>
            </a:r>
          </a:p>
          <a:p>
            <a:r>
              <a:rPr lang="de-DE" dirty="0"/>
              <a:t>Was plant Ihr noch im Wahljahr 2021?</a:t>
            </a:r>
          </a:p>
          <a:p>
            <a:r>
              <a:rPr lang="de-DE" dirty="0"/>
              <a:t>Wie können wir auch unter Corona-Pandemie-Bedingungen sichtbar bleiben? Was sind Eure Erfahrungen mit digitalen Aktionsformaten?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831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4294967295"/>
          </p:nvPr>
        </p:nvSpPr>
        <p:spPr>
          <a:xfrm>
            <a:off x="4572000" y="1595338"/>
            <a:ext cx="3280181" cy="1549366"/>
          </a:xfrm>
        </p:spPr>
        <p:txBody>
          <a:bodyPr lIns="0" tIns="0" rIns="0" bIns="0">
            <a:normAutofit fontScale="70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DGB-Bundesvorstand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Henriette-Herz-Platz 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10178 Berlin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030/24060-0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Christoph Hoeft; Abteilung für Grundsatzangelegenheiten und Gesellschaftspolitik</a:t>
            </a:r>
            <a:endParaRPr lang="de-DE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</a:t>
            </a:r>
            <a:r>
              <a:rPr lang="de-DE" dirty="0" smtClean="0"/>
              <a:t>hristoph.hoeft</a:t>
            </a:r>
            <a:r>
              <a:rPr lang="de-DE" dirty="0" smtClean="0"/>
              <a:t>@dgb.de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201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 I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Decker, Brähler (Hrsg.): Autoritäre Dynamiken. Alte Ressentiments – neue Radikalität. Leipziger Autoritarismus Studie 2020, Gießen 2020. Online einsehbar unter: </a:t>
            </a:r>
            <a:r>
              <a:rPr lang="de-DE" dirty="0">
                <a:hlinkClick r:id="rId2"/>
              </a:rPr>
              <a:t>https://www.otto-brenner-stiftung.de/fileadmin/user_data/stiftung/02_Wissenschaftsportal/03_Publikationen/2020_LAS_AutoritaereDynamiken.pdf</a:t>
            </a:r>
            <a:r>
              <a:rPr lang="de-DE" dirty="0"/>
              <a:t> </a:t>
            </a:r>
          </a:p>
          <a:p>
            <a:r>
              <a:rPr lang="de-DE" dirty="0"/>
              <a:t>Hilmer, Kohlrausch, Müller-Hilmer, </a:t>
            </a:r>
            <a:r>
              <a:rPr lang="de-DE" dirty="0" err="1"/>
              <a:t>Gagné</a:t>
            </a:r>
            <a:r>
              <a:rPr lang="de-DE" dirty="0"/>
              <a:t>: Einstellungen und soziale Lebenslagen. Eine Spurensuche nach Gründen für rechtspopulistische Orientierung, auch unter Gewerkschaftsmitgliedern: WSI Working Paper Nr. 44, August 2017. </a:t>
            </a:r>
            <a:r>
              <a:rPr lang="de-DE" dirty="0">
                <a:hlinkClick r:id="rId3"/>
              </a:rPr>
              <a:t>https://www.boeckler.de/pdf/p_fofoe_WP_044_2017.pdf</a:t>
            </a:r>
            <a:r>
              <a:rPr lang="de-DE" dirty="0"/>
              <a:t> </a:t>
            </a:r>
          </a:p>
          <a:p>
            <a:r>
              <a:rPr lang="de-DE" dirty="0"/>
              <a:t>Elsässer; Hense; Schäfer: Dem deutschen Volke? Die ungleiche </a:t>
            </a:r>
            <a:r>
              <a:rPr lang="de-DE" dirty="0" err="1"/>
              <a:t>Responsivität</a:t>
            </a:r>
            <a:r>
              <a:rPr lang="de-DE" dirty="0"/>
              <a:t> des Bundestags, in: Zeitschrift für Politikwissenschaft, (2017) 27, S. 161-180, online einsehbar unter: </a:t>
            </a:r>
            <a:r>
              <a:rPr lang="de-DE" u="sng" dirty="0">
                <a:hlinkClick r:id="rId4"/>
              </a:rPr>
              <a:t>https://www.armin-schaefer.de/wp-content/uploads/2014/05/Els%C3%A4sser-Hense-Sch%C3%A4fer-17-1.pdf</a:t>
            </a:r>
            <a:r>
              <a:rPr lang="de-DE" dirty="0"/>
              <a:t> </a:t>
            </a:r>
          </a:p>
          <a:p>
            <a:r>
              <a:rPr lang="de-DE" u="sng" dirty="0">
                <a:hlinkClick r:id="rId5"/>
              </a:rPr>
              <a:t>https://www.diw.de/de/diw_01.c.793891.de/vermoegenskonzentration_in_deutschland_hoeher_als_bisher_bekannt.html</a:t>
            </a:r>
            <a:r>
              <a:rPr lang="de-DE" dirty="0"/>
              <a:t> </a:t>
            </a:r>
          </a:p>
          <a:p>
            <a:r>
              <a:rPr lang="de-DE" u="sng" dirty="0">
                <a:hlinkClick r:id="rId6"/>
              </a:rPr>
              <a:t>https://www.bertelsmann-stiftung.de/de/unsere-projekte/abgeschlossene-projekte/demokratiemonitor/projektthemen/gespaltene-demokratie-soziale-spaltung-der-wahlbeteiligung</a:t>
            </a:r>
            <a:r>
              <a:rPr lang="de-DE" dirty="0"/>
              <a:t> </a:t>
            </a:r>
          </a:p>
          <a:p>
            <a:r>
              <a:rPr lang="de-DE" dirty="0">
                <a:hlinkClick r:id="rId7"/>
              </a:rPr>
              <a:t>https://www.wsi.de/de/blog-17857-soziale-ungleichheit-in-der-corona-krise-27595.htm</a:t>
            </a:r>
            <a:endParaRPr lang="de-DE" dirty="0"/>
          </a:p>
          <a:p>
            <a:r>
              <a:rPr lang="de-DE" dirty="0">
                <a:hlinkClick r:id="rId8"/>
              </a:rPr>
              <a:t>https://www.moreincommon.de/media/gu2h03pc/more-in-common_studie-corona-zusammenhalt.pdf</a:t>
            </a:r>
            <a:r>
              <a:rPr lang="de-DE" dirty="0"/>
              <a:t> </a:t>
            </a:r>
            <a:endParaRPr lang="de-DE" b="1" dirty="0"/>
          </a:p>
          <a:p>
            <a:r>
              <a:rPr lang="de-DE" dirty="0" err="1"/>
              <a:t>Hövermann</a:t>
            </a:r>
            <a:r>
              <a:rPr lang="de-DE" dirty="0"/>
              <a:t>, Andreas: Corona-Zweifel, Unzufriedenheit und Verschwörungsmythen. WSI </a:t>
            </a:r>
            <a:r>
              <a:rPr lang="de-DE" dirty="0" err="1"/>
              <a:t>Policy</a:t>
            </a:r>
            <a:r>
              <a:rPr lang="de-DE" dirty="0"/>
              <a:t> Brief, Düsseldorf, 2020. </a:t>
            </a:r>
            <a:r>
              <a:rPr lang="de-DE" dirty="0">
                <a:hlinkClick r:id="rId9"/>
              </a:rPr>
              <a:t>https://www.wsi.de/de/faust-detail.htm?sync_id=9116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8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 II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Rechtspopulismus in der Arbeitswelt – eine Herausforderung für Gewerkschaften. WSI Mitteilungen 3/2019. </a:t>
            </a:r>
            <a:r>
              <a:rPr lang="de-DE" dirty="0">
                <a:hlinkClick r:id="rId2"/>
              </a:rPr>
              <a:t>https://www.wsi.de/de/21243.htm</a:t>
            </a:r>
            <a:endParaRPr lang="de-DE" dirty="0"/>
          </a:p>
          <a:p>
            <a:r>
              <a:rPr lang="de-DE" dirty="0"/>
              <a:t>Fischer, Thomas: Inklusive Solidarität als Antwort der Gewerkschaften auf den Rechtspopulismus, in: Rechtspopulismus in der Arbeitswelt – eine Herausforderung für Gewerkschaften. WSI Mitteilungen 3/2019, S. 229-231. </a:t>
            </a:r>
          </a:p>
          <a:p>
            <a:r>
              <a:rPr lang="de-DE" dirty="0"/>
              <a:t>Schroeder, </a:t>
            </a:r>
            <a:r>
              <a:rPr lang="de-DE" dirty="0" err="1"/>
              <a:t>Greef</a:t>
            </a:r>
            <a:r>
              <a:rPr lang="de-DE" dirty="0"/>
              <a:t>, </a:t>
            </a:r>
            <a:r>
              <a:rPr lang="de-DE" dirty="0" err="1"/>
              <a:t>Ten</a:t>
            </a:r>
            <a:r>
              <a:rPr lang="de-DE" dirty="0"/>
              <a:t> Elsen, Heller: Bedrängte Zivilgesellschaft von rechts. Interventionsversuche und Reaktionsmuster. OBS-Arbeitsheft 102, 2020. </a:t>
            </a:r>
            <a:r>
              <a:rPr lang="de-DE" dirty="0">
                <a:hlinkClick r:id="rId3"/>
              </a:rPr>
              <a:t>https://www.otto-brenner-stiftung.de/wissenschaftsportal/informationsseiten-zu-studien/bedraengte-zivilgesellschaft-von-rechts/</a:t>
            </a:r>
            <a:r>
              <a:rPr lang="de-DE" dirty="0"/>
              <a:t> </a:t>
            </a:r>
          </a:p>
          <a:p>
            <a:r>
              <a:rPr lang="de-DE" dirty="0" err="1"/>
              <a:t>Roose</a:t>
            </a:r>
            <a:r>
              <a:rPr lang="de-DE" dirty="0"/>
              <a:t>, Jochen: Sie sind überall. Eine repräsentative Umfrage zu Verschwörungstheorien. Forum empirische Sozialforschung Konrad-Adenauer-Stiftung. </a:t>
            </a:r>
            <a:r>
              <a:rPr lang="de-DE" dirty="0">
                <a:hlinkClick r:id="rId4"/>
              </a:rPr>
              <a:t>https://www.kas.de/de/einzeltitel/-/content/sie-sind-ueberall</a:t>
            </a:r>
            <a:r>
              <a:rPr lang="de-DE" dirty="0"/>
              <a:t> </a:t>
            </a:r>
          </a:p>
          <a:p>
            <a:r>
              <a:rPr lang="de-DE" dirty="0"/>
              <a:t>Kohlrausch; </a:t>
            </a:r>
            <a:r>
              <a:rPr lang="de-DE" dirty="0" err="1"/>
              <a:t>Hövermann</a:t>
            </a:r>
            <a:r>
              <a:rPr lang="de-DE" dirty="0"/>
              <a:t>: Soziale Ungleichheit und Einkommenseinbußen in der Corona-Krise – Befunde einer Erwerbstätigenbefragung. WSI Mitteilungen 6/2020. </a:t>
            </a:r>
            <a:r>
              <a:rPr lang="de-DE" dirty="0">
                <a:hlinkClick r:id="rId5"/>
              </a:rPr>
              <a:t>https://www.boeckler.de/pdf/pm_wsi_2020_10_29.pdf</a:t>
            </a:r>
            <a:r>
              <a:rPr lang="de-DE" dirty="0"/>
              <a:t> </a:t>
            </a:r>
          </a:p>
          <a:p>
            <a:r>
              <a:rPr lang="de-DE" u="sng" dirty="0">
                <a:hlinkClick r:id="rId6"/>
              </a:rPr>
              <a:t>https://www.gdv.de/de/medien/aktuell/-generationmitte--die-corona-gesellschaft-ist-verunsichert--ungeduldig--aggressiv-und-egoistisch-64590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88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 III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>
                <a:hlinkClick r:id="rId2"/>
              </a:rPr>
              <a:t>https://www.otto-brenner-stiftung.de/wissenschaftsportal/informationsseiten-zu-studien/studien-2020/waehlen-mit-16/</a:t>
            </a:r>
            <a:r>
              <a:rPr lang="de-DE" dirty="0"/>
              <a:t> </a:t>
            </a:r>
          </a:p>
          <a:p>
            <a:r>
              <a:rPr lang="de-DE" dirty="0">
                <a:hlinkClick r:id="rId3"/>
              </a:rPr>
              <a:t>https://www.bertelsmann-stiftung.de/de/publikationen/publikation/did/waehlen-ab-16/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Faktenblätter: </a:t>
            </a:r>
          </a:p>
          <a:p>
            <a:r>
              <a:rPr lang="de-DE" dirty="0"/>
              <a:t>Gesellschaftlicher Zusammenhalt: </a:t>
            </a:r>
            <a:r>
              <a:rPr lang="de-DE" dirty="0">
                <a:hlinkClick r:id="rId4"/>
              </a:rPr>
              <a:t>https://www.redenwirueber.de/sites/default/files/downloads/gesellschaftlichen-zusammenhalt-staerken-1.pdf</a:t>
            </a:r>
            <a:r>
              <a:rPr lang="de-DE" dirty="0"/>
              <a:t> </a:t>
            </a:r>
          </a:p>
          <a:p>
            <a:r>
              <a:rPr lang="de-DE" dirty="0"/>
              <a:t>Verschwörungserzählungen: </a:t>
            </a:r>
            <a:r>
              <a:rPr lang="de-DE" dirty="0">
                <a:hlinkClick r:id="rId5"/>
              </a:rPr>
              <a:t>https://www.redenwirueber.de/informationen/dokument/faktenblatt-geblendet-von-verschwoerungstheorien</a:t>
            </a:r>
            <a:r>
              <a:rPr lang="de-DE" dirty="0"/>
              <a:t> </a:t>
            </a:r>
          </a:p>
          <a:p>
            <a:r>
              <a:rPr lang="de-DE" dirty="0"/>
              <a:t>Politische Bildung: </a:t>
            </a:r>
            <a:r>
              <a:rPr lang="de-DE" dirty="0">
                <a:hlinkClick r:id="rId6"/>
              </a:rPr>
              <a:t>https://www.redenwirueber.de/sites/default/files/downloads/politische-bildung-1.pdf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6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03610" y="429353"/>
            <a:ext cx="7808686" cy="643629"/>
          </a:xfrm>
        </p:spPr>
        <p:txBody>
          <a:bodyPr>
            <a:normAutofit fontScale="90000"/>
          </a:bodyPr>
          <a:lstStyle/>
          <a:p>
            <a:r>
              <a:rPr lang="de-DE" dirty="0"/>
              <a:t>Erwartungen an Gewerkschaften aus dem Zukunftsdialog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Gesellschaftlichen Zusammenhalt stärken durch mehr soziale Gerechtigkeit und Solidarität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Rassismus und Rechtsextremismus entgegentreten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Gleichberechtigung und Schutz vor Diskriminierungen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Teilhabe und Mitbestimmung ermöglichen – auch über betriebliche Ebene hinaus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/>
              <a:t>Gesellschaftspolitischen Auftrag erfüllen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495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Demokratie verteidigen – in der Krise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Solidarität in der Krise: Kurzarbeitergeld, Corona Bonus, Arbeitsschutz, Unterstützung für besonders Betroffene (z.B. Frauen) </a:t>
            </a:r>
            <a:r>
              <a:rPr lang="de-DE" dirty="0">
                <a:sym typeface="Wingdings" panose="05000000000000000000" pitchFamily="2" charset="2"/>
              </a:rPr>
              <a:t> niemanden in der Krise alleine lassen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534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Solidarisch durch die Krise</a:t>
            </a:r>
          </a:p>
        </p:txBody>
      </p:sp>
      <p:pic>
        <p:nvPicPr>
          <p:cNvPr id="5" name="Inhaltsplatzhalt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13" y="1656343"/>
            <a:ext cx="3660383" cy="2265041"/>
          </a:xfrm>
        </p:spPr>
      </p:pic>
      <p:pic>
        <p:nvPicPr>
          <p:cNvPr id="6" name="Inhaltsplatzhalt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13" y="1656343"/>
            <a:ext cx="3600400" cy="22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Solidarisch durch die Krise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10" y="1238784"/>
            <a:ext cx="3848893" cy="27363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73" y="1257808"/>
            <a:ext cx="4262538" cy="2484218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14723" y="3796294"/>
            <a:ext cx="343312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1600" dirty="0">
                <a:hlinkClick r:id="rId4"/>
              </a:rPr>
              <a:t>https://frauen.dgb.de/themen/++co++</a:t>
            </a:r>
            <a:r>
              <a:rPr lang="de-DE" sz="1600" dirty="0" smtClean="0">
                <a:hlinkClick r:id="rId4"/>
              </a:rPr>
              <a:t>5ede85c0-cc32-11ea-8e60-001a4a160123</a:t>
            </a:r>
            <a:r>
              <a:rPr lang="de-DE" sz="1600" dirty="0" smtClean="0"/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452361" y="3797001"/>
            <a:ext cx="316835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de-DE" sz="1600" dirty="0">
                <a:hlinkClick r:id="rId5"/>
              </a:rPr>
              <a:t>https://www.dgb.de/++co++</a:t>
            </a:r>
            <a:r>
              <a:rPr lang="de-DE" sz="1600" dirty="0" smtClean="0">
                <a:hlinkClick r:id="rId5"/>
              </a:rPr>
              <a:t>aa79208e-8722-11eb-aca9-001a4a160123</a:t>
            </a:r>
            <a:r>
              <a:rPr lang="de-DE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678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Demokratie verteidigen – in der Krise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Solidarität in der Krise: Kurzarbeitergeld, Corona Bonus, Arbeitsschutz, Unterstützung für besonders Betroffene (z.B. Frauen) </a:t>
            </a:r>
            <a:r>
              <a:rPr lang="de-DE" dirty="0">
                <a:sym typeface="Wingdings" panose="05000000000000000000" pitchFamily="2" charset="2"/>
              </a:rPr>
              <a:t> niemanden in der Krise alleine lassen</a:t>
            </a:r>
            <a:endParaRPr lang="de-DE" dirty="0"/>
          </a:p>
          <a:p>
            <a:r>
              <a:rPr lang="de-DE" dirty="0"/>
              <a:t>Solidarisch aus der Krise: keine Rückkehr zur schwarzen Null, handlungsfähigen und aktiven Staat auch nach der Pandemie ausbauen, aus der Krise herauswachsen statt zurück zum Sparzwang </a:t>
            </a:r>
            <a:r>
              <a:rPr lang="de-DE" dirty="0">
                <a:sym typeface="Wingdings" panose="05000000000000000000" pitchFamily="2" charset="2"/>
              </a:rPr>
              <a:t> stärkt das Vertrauen der Menschen in die Problemlösungskompetenz des Staates</a:t>
            </a:r>
          </a:p>
          <a:p>
            <a:r>
              <a:rPr lang="de-DE" dirty="0">
                <a:sym typeface="Wingdings" panose="05000000000000000000" pitchFamily="2" charset="2"/>
              </a:rPr>
              <a:t>Gerechte Verteilung der Krisenkosten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2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Steigendes Vertrauen in der Corona-Pandemie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5" descr="https://www.bertelsmann-stiftung.de/fileadmin/files/Projekte/Radar_Grafiken/Infografiken_von_gesellschaftlicherZusammenhalt_de/20200812_Radar_Gesellschaftlicher_Zusammenhalt_Abb_8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23" y="1645317"/>
            <a:ext cx="3271058" cy="284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https://www.bertelsmann-stiftung.de/fileadmin/files/Projekte/Radar_Grafiken/Infografiken_von_gesellschaftlicherZusammenhalt_de/20200812_Radar_Gesellschaftlicher_Zusammenhalt_Abb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53" y="1645317"/>
            <a:ext cx="3261995" cy="233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1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Demokratie verteidigen – im Betrieb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Gelebte Praxis der Mitbestimmung </a:t>
            </a:r>
            <a:r>
              <a:rPr lang="de-DE" dirty="0">
                <a:sym typeface="Wingdings" panose="05000000000000000000" pitchFamily="2" charset="2"/>
              </a:rPr>
              <a:t> macht Beschäftigte weniger anfällig für rechte Propaganda</a:t>
            </a:r>
          </a:p>
          <a:p>
            <a:r>
              <a:rPr lang="de-DE" dirty="0">
                <a:sym typeface="Wingdings" panose="05000000000000000000" pitchFamily="2" charset="2"/>
              </a:rPr>
              <a:t>Ängste und Unsicherheiten nicht den Rechten überlassen  aktiv werben für die sozial-ökologische Transformation</a:t>
            </a:r>
          </a:p>
          <a:p>
            <a:r>
              <a:rPr lang="de-DE" dirty="0">
                <a:sym typeface="Wingdings" panose="05000000000000000000" pitchFamily="2" charset="2"/>
              </a:rPr>
              <a:t>Mehr politische Bildung in der Arbeitswelt  aufsuchende politische Bildung stärkt demokratische Werte und Überzeugungen</a:t>
            </a:r>
          </a:p>
          <a:p>
            <a:r>
              <a:rPr lang="de-DE" dirty="0">
                <a:sym typeface="Wingdings" panose="05000000000000000000" pitchFamily="2" charset="2"/>
              </a:rPr>
              <a:t>Inklusive Solidarität zwischen verschiedenen Beschäftigtengruppen und unterschiedlichen Branchen  Konfliktlinien oben/unten nicht in innen/außen umdeuten lassen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68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F31F2-0239-6642-8212-393F89E1AC2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Demokratie verteidigen – in der Gesellschaft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Antifaschismus nicht zu Extremismus umdeuten lassen </a:t>
            </a:r>
            <a:r>
              <a:rPr lang="de-DE" dirty="0">
                <a:sym typeface="Wingdings" panose="05000000000000000000" pitchFamily="2" charset="2"/>
              </a:rPr>
              <a:t> gewerkschaftliche Tradition des Antifaschismus leben und positiv besetzen (z.B. am 08. Mai)</a:t>
            </a:r>
          </a:p>
          <a:p>
            <a:r>
              <a:rPr lang="de-DE" dirty="0">
                <a:sym typeface="Wingdings" panose="05000000000000000000" pitchFamily="2" charset="2"/>
              </a:rPr>
              <a:t>Mitarbeit in und Vernetzung mit zivilgesellschaftlichen Bündnissen und Bewegungen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206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-Vorlage_Zukunftsdialog_final">
  <a:themeElements>
    <a:clrScheme name="Zukunftsdialog 3">
      <a:dk1>
        <a:srgbClr val="000000"/>
      </a:dk1>
      <a:lt1>
        <a:srgbClr val="FFFFFF"/>
      </a:lt1>
      <a:dk2>
        <a:srgbClr val="8B3BAA"/>
      </a:dk2>
      <a:lt2>
        <a:srgbClr val="FFFFFF"/>
      </a:lt2>
      <a:accent1>
        <a:srgbClr val="8B3BAA"/>
      </a:accent1>
      <a:accent2>
        <a:srgbClr val="F00000"/>
      </a:accent2>
      <a:accent3>
        <a:srgbClr val="78D2B3"/>
      </a:accent3>
      <a:accent4>
        <a:srgbClr val="FFA6A6"/>
      </a:accent4>
      <a:accent5>
        <a:srgbClr val="CEEBD9"/>
      </a:accent5>
      <a:accent6>
        <a:srgbClr val="D6BCDD"/>
      </a:accent6>
      <a:hlink>
        <a:srgbClr val="8B3BAA"/>
      </a:hlink>
      <a:folHlink>
        <a:srgbClr val="78D2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-Vorlage Mustervorlage_Zukunftsdialog_final.potx [Schreibgeschützt]" id="{9D36948B-7C26-440C-A8C9-4529D49A9C4D}" vid="{55579B69-E117-47DE-97B1-8D712B4C587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PP-Vorlage Mustervorlage_Zukunftsdialog_final</Template>
  <TotalTime>0</TotalTime>
  <Words>739</Words>
  <Application>Microsoft Office PowerPoint</Application>
  <PresentationFormat>Benutzerdefiniert</PresentationFormat>
  <Paragraphs>85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4" baseType="lpstr">
      <vt:lpstr>Arial</vt:lpstr>
      <vt:lpstr>Calibri</vt:lpstr>
      <vt:lpstr>DGB</vt:lpstr>
      <vt:lpstr>Frutiger 47 Light Condensed</vt:lpstr>
      <vt:lpstr>Point Extra Bold</vt:lpstr>
      <vt:lpstr>Point Semi Bold</vt:lpstr>
      <vt:lpstr>Wingdings</vt:lpstr>
      <vt:lpstr>PP-Vorlage_Zukunftsdialog_final</vt:lpstr>
      <vt:lpstr>Workshop  Die Demokratie verteidigen! Unsere Herausforderungen im Wahljahr Transferkonferenz | 17.4.2021 </vt:lpstr>
      <vt:lpstr>Erwartungen an Gewerkschaften aus dem Zukunftsdialog</vt:lpstr>
      <vt:lpstr>Demokratie verteidigen – in der Krise</vt:lpstr>
      <vt:lpstr>Solidarisch durch die Krise</vt:lpstr>
      <vt:lpstr>Solidarisch durch die Krise</vt:lpstr>
      <vt:lpstr>Demokratie verteidigen – in der Krise</vt:lpstr>
      <vt:lpstr>Steigendes Vertrauen in der Corona-Pandemie</vt:lpstr>
      <vt:lpstr>Demokratie verteidigen – im Betrieb</vt:lpstr>
      <vt:lpstr>Demokratie verteidigen – in der Gesellschaft</vt:lpstr>
      <vt:lpstr>Aktionsideen</vt:lpstr>
      <vt:lpstr>Demokratie verteidigen – in der Gesellschaft</vt:lpstr>
      <vt:lpstr>Aktionen und Ideen</vt:lpstr>
      <vt:lpstr>PowerPoint-Präsentation</vt:lpstr>
      <vt:lpstr>Literatur I</vt:lpstr>
      <vt:lpstr>Literatur II</vt:lpstr>
      <vt:lpstr>Literatur III</vt:lpstr>
    </vt:vector>
  </TitlesOfParts>
  <Company>Deutscher Gewerkschaftsbund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„gefährdung der Demokratie durch die extreme rechte“ regionalkonferenzen 2020</dc:title>
  <dc:creator>Neumann, Marc (DGB-BVV)</dc:creator>
  <cp:lastModifiedBy>Hoeft, Christoph (DGB-BVV)</cp:lastModifiedBy>
  <cp:revision>44</cp:revision>
  <cp:lastPrinted>2020-02-12T11:56:21Z</cp:lastPrinted>
  <dcterms:created xsi:type="dcterms:W3CDTF">2020-02-12T08:26:22Z</dcterms:created>
  <dcterms:modified xsi:type="dcterms:W3CDTF">2021-04-17T07:32:16Z</dcterms:modified>
</cp:coreProperties>
</file>