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5" r:id="rId3"/>
    <p:sldId id="298" r:id="rId4"/>
    <p:sldId id="314" r:id="rId5"/>
    <p:sldId id="315" r:id="rId6"/>
    <p:sldId id="316" r:id="rId7"/>
    <p:sldId id="317" r:id="rId8"/>
    <p:sldId id="313" r:id="rId9"/>
    <p:sldId id="299" r:id="rId10"/>
    <p:sldId id="318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21" r:id="rId21"/>
    <p:sldId id="310" r:id="rId22"/>
    <p:sldId id="311" r:id="rId23"/>
    <p:sldId id="320" r:id="rId24"/>
    <p:sldId id="319" r:id="rId25"/>
    <p:sldId id="322" r:id="rId26"/>
    <p:sldId id="279" r:id="rId27"/>
  </p:sldIdLst>
  <p:sldSz cx="9144000" cy="5145088"/>
  <p:notesSz cx="6797675" cy="9928225"/>
  <p:defaultTextStyle>
    <a:defPPr>
      <a:defRPr lang="de-DE"/>
    </a:defPPr>
    <a:lvl1pPr marL="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6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2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7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2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7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3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8D2AA"/>
    <a:srgbClr val="8C3CAA"/>
    <a:srgbClr val="F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6391"/>
  </p:normalViewPr>
  <p:slideViewPr>
    <p:cSldViewPr snapToGrid="0" snapToObjects="1">
      <p:cViewPr>
        <p:scale>
          <a:sx n="109" d="100"/>
          <a:sy n="109" d="100"/>
        </p:scale>
        <p:origin x="110" y="226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\Desktop\Sync-Owncloud\Documents\AfD-RPop\Monatsbericht\Sontagsfrage-Infrates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eumann\Desktop\Lokale%20Sicherung%20Bundestag-19Legislatur\AfD\BT-Aktivit&#228;ten\AfD-Aktivit&#228;ten-Bundestag_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GB" panose="020B0406020204020204" pitchFamily="34" charset="0"/>
                <a:ea typeface="+mn-ea"/>
                <a:cs typeface="+mn-cs"/>
              </a:defRPr>
            </a:pPr>
            <a:r>
              <a:rPr lang="de-DE" b="1" dirty="0" smtClean="0">
                <a:latin typeface="DGB" panose="020B0406020204020204" pitchFamily="34" charset="0"/>
              </a:rPr>
              <a:t>Bundestagswahl 2017 und Sonntagsfrage</a:t>
            </a:r>
            <a:r>
              <a:rPr lang="de-DE" b="1" baseline="0" dirty="0" smtClean="0">
                <a:latin typeface="DGB" panose="020B0406020204020204" pitchFamily="34" charset="0"/>
              </a:rPr>
              <a:t> </a:t>
            </a:r>
            <a:r>
              <a:rPr lang="de-DE" b="1" baseline="0" dirty="0">
                <a:latin typeface="DGB" panose="020B0406020204020204" pitchFamily="34" charset="0"/>
              </a:rPr>
              <a:t>2017 - 2021</a:t>
            </a:r>
            <a:br>
              <a:rPr lang="de-DE" b="1" baseline="0" dirty="0">
                <a:latin typeface="DGB" panose="020B0406020204020204" pitchFamily="34" charset="0"/>
              </a:rPr>
            </a:br>
            <a:r>
              <a:rPr lang="de-DE" b="1" baseline="0" dirty="0">
                <a:latin typeface="DGB" panose="020B0406020204020204" pitchFamily="34" charset="0"/>
              </a:rPr>
              <a:t>Infratest </a:t>
            </a:r>
            <a:r>
              <a:rPr lang="de-DE" b="1" baseline="0" dirty="0" err="1">
                <a:latin typeface="DGB" panose="020B0406020204020204" pitchFamily="34" charset="0"/>
              </a:rPr>
              <a:t>dimap</a:t>
            </a:r>
            <a:endParaRPr lang="de-DE" b="1" dirty="0">
              <a:latin typeface="DGB" panose="020B0406020204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0710422003435011E-2"/>
          <c:y val="0.11138535185972695"/>
          <c:w val="0.90647981711698666"/>
          <c:h val="0.73580374811648119"/>
        </c:manualLayout>
      </c:layout>
      <c:lineChart>
        <c:grouping val="standard"/>
        <c:varyColors val="0"/>
        <c:ser>
          <c:idx val="0"/>
          <c:order val="0"/>
          <c:tx>
            <c:strRef>
              <c:f>Bund!$A$24</c:f>
              <c:strCache>
                <c:ptCount val="1"/>
                <c:pt idx="0">
                  <c:v>CDU/CSU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Bund!$B$23:$BY$23</c:f>
              <c:strCache>
                <c:ptCount val="76"/>
                <c:pt idx="0">
                  <c:v>BTW 24.09.17</c:v>
                </c:pt>
                <c:pt idx="1">
                  <c:v>20.10.2017</c:v>
                </c:pt>
                <c:pt idx="2">
                  <c:v>20.11.2017</c:v>
                </c:pt>
                <c:pt idx="3">
                  <c:v>14.12.2017</c:v>
                </c:pt>
                <c:pt idx="4">
                  <c:v>04.01.2018</c:v>
                </c:pt>
                <c:pt idx="5">
                  <c:v>22.02.2018</c:v>
                </c:pt>
                <c:pt idx="6">
                  <c:v>01.03.2018</c:v>
                </c:pt>
                <c:pt idx="7">
                  <c:v>22.03.2018</c:v>
                </c:pt>
                <c:pt idx="8">
                  <c:v>05.04.2018</c:v>
                </c:pt>
                <c:pt idx="9">
                  <c:v>17.05.2018</c:v>
                </c:pt>
                <c:pt idx="10">
                  <c:v>14.06.2018</c:v>
                </c:pt>
                <c:pt idx="11">
                  <c:v>05.07.2018</c:v>
                </c:pt>
                <c:pt idx="12">
                  <c:v>02.08.2018</c:v>
                </c:pt>
                <c:pt idx="13">
                  <c:v>06.09.2018</c:v>
                </c:pt>
                <c:pt idx="14">
                  <c:v>20.09.2018</c:v>
                </c:pt>
                <c:pt idx="15">
                  <c:v>11.10.2018</c:v>
                </c:pt>
                <c:pt idx="16">
                  <c:v>18.10.2018</c:v>
                </c:pt>
                <c:pt idx="17">
                  <c:v>15.11.2018</c:v>
                </c:pt>
                <c:pt idx="18">
                  <c:v>29.11.2018</c:v>
                </c:pt>
                <c:pt idx="19">
                  <c:v>06.12.2018</c:v>
                </c:pt>
                <c:pt idx="20">
                  <c:v>13.12.2018</c:v>
                </c:pt>
                <c:pt idx="21">
                  <c:v>10.01.2019</c:v>
                </c:pt>
                <c:pt idx="22">
                  <c:v>24.01.2019</c:v>
                </c:pt>
                <c:pt idx="23">
                  <c:v>14.02.2019</c:v>
                </c:pt>
                <c:pt idx="24">
                  <c:v>21.02.2019</c:v>
                </c:pt>
                <c:pt idx="25">
                  <c:v>14.03.2019</c:v>
                </c:pt>
                <c:pt idx="26">
                  <c:v>21.03.2019</c:v>
                </c:pt>
                <c:pt idx="27">
                  <c:v>04.04.2019</c:v>
                </c:pt>
                <c:pt idx="28">
                  <c:v>17.04.2019</c:v>
                </c:pt>
                <c:pt idx="29">
                  <c:v>02.05.2019</c:v>
                </c:pt>
                <c:pt idx="30">
                  <c:v>17.05.2019</c:v>
                </c:pt>
                <c:pt idx="31">
                  <c:v>06.06.2019</c:v>
                </c:pt>
                <c:pt idx="32">
                  <c:v>27.06.2019</c:v>
                </c:pt>
                <c:pt idx="33">
                  <c:v>04.07.2019</c:v>
                </c:pt>
                <c:pt idx="34">
                  <c:v>25.07.2019</c:v>
                </c:pt>
                <c:pt idx="35">
                  <c:v>01.08.2019</c:v>
                </c:pt>
                <c:pt idx="36">
                  <c:v>22.08.2019</c:v>
                </c:pt>
                <c:pt idx="37">
                  <c:v>05.09.2019</c:v>
                </c:pt>
                <c:pt idx="38">
                  <c:v>10.10.2019</c:v>
                </c:pt>
                <c:pt idx="39">
                  <c:v>17.10.2019</c:v>
                </c:pt>
                <c:pt idx="40">
                  <c:v>07.11.2019</c:v>
                </c:pt>
                <c:pt idx="41">
                  <c:v>14.11.2019</c:v>
                </c:pt>
                <c:pt idx="42">
                  <c:v>05.12.2019</c:v>
                </c:pt>
                <c:pt idx="43">
                  <c:v>12.12.2019</c:v>
                </c:pt>
                <c:pt idx="44">
                  <c:v>09.01.2020</c:v>
                </c:pt>
                <c:pt idx="45">
                  <c:v>23.01.2020</c:v>
                </c:pt>
                <c:pt idx="46">
                  <c:v>06.02.2020</c:v>
                </c:pt>
                <c:pt idx="47">
                  <c:v>13.02.2020</c:v>
                </c:pt>
                <c:pt idx="48">
                  <c:v>05.03.2020</c:v>
                </c:pt>
                <c:pt idx="49">
                  <c:v>19.03.2020</c:v>
                </c:pt>
                <c:pt idx="50">
                  <c:v>02.04.2020</c:v>
                </c:pt>
                <c:pt idx="51">
                  <c:v>16.04.2020</c:v>
                </c:pt>
                <c:pt idx="52">
                  <c:v>07.05.2020</c:v>
                </c:pt>
                <c:pt idx="53">
                  <c:v>14.05.2020</c:v>
                </c:pt>
                <c:pt idx="54">
                  <c:v>04.06.2020</c:v>
                </c:pt>
                <c:pt idx="55">
                  <c:v>25.06.2020</c:v>
                </c:pt>
                <c:pt idx="56">
                  <c:v>02.07.2020</c:v>
                </c:pt>
                <c:pt idx="57">
                  <c:v>23.07.2020</c:v>
                </c:pt>
                <c:pt idx="58">
                  <c:v>06.08.2020</c:v>
                </c:pt>
                <c:pt idx="59">
                  <c:v>20.08.2020</c:v>
                </c:pt>
                <c:pt idx="60">
                  <c:v>03.09.2020</c:v>
                </c:pt>
                <c:pt idx="61">
                  <c:v>17.09.2020</c:v>
                </c:pt>
                <c:pt idx="62">
                  <c:v>01.10.2020</c:v>
                </c:pt>
                <c:pt idx="63">
                  <c:v>15.10.2020</c:v>
                </c:pt>
                <c:pt idx="64">
                  <c:v>12.11.2020</c:v>
                </c:pt>
                <c:pt idx="65">
                  <c:v>26.11.2020</c:v>
                </c:pt>
                <c:pt idx="66">
                  <c:v>03.12.2020</c:v>
                </c:pt>
                <c:pt idx="67">
                  <c:v>10.12.2020</c:v>
                </c:pt>
                <c:pt idx="68">
                  <c:v>07.01.2021</c:v>
                </c:pt>
                <c:pt idx="69">
                  <c:v>21.01.2021</c:v>
                </c:pt>
                <c:pt idx="70">
                  <c:v>04.02.2021</c:v>
                </c:pt>
                <c:pt idx="71">
                  <c:v>18.02.2021</c:v>
                </c:pt>
                <c:pt idx="72">
                  <c:v>04.03.2021</c:v>
                </c:pt>
                <c:pt idx="73">
                  <c:v>18.03.2021</c:v>
                </c:pt>
                <c:pt idx="74">
                  <c:v>01.04.2021</c:v>
                </c:pt>
                <c:pt idx="75">
                  <c:v>15.04.2021</c:v>
                </c:pt>
              </c:strCache>
            </c:strRef>
          </c:cat>
          <c:val>
            <c:numRef>
              <c:f>Bund!$B$24:$BY$24</c:f>
              <c:numCache>
                <c:formatCode>General</c:formatCode>
                <c:ptCount val="76"/>
                <c:pt idx="0">
                  <c:v>32.9</c:v>
                </c:pt>
                <c:pt idx="1">
                  <c:v>31</c:v>
                </c:pt>
                <c:pt idx="2">
                  <c:v>32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34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31</c:v>
                </c:pt>
                <c:pt idx="11">
                  <c:v>30</c:v>
                </c:pt>
                <c:pt idx="12">
                  <c:v>29</c:v>
                </c:pt>
                <c:pt idx="13">
                  <c:v>29</c:v>
                </c:pt>
                <c:pt idx="14">
                  <c:v>28</c:v>
                </c:pt>
                <c:pt idx="15">
                  <c:v>26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30</c:v>
                </c:pt>
                <c:pt idx="20">
                  <c:v>31</c:v>
                </c:pt>
                <c:pt idx="21">
                  <c:v>29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29</c:v>
                </c:pt>
                <c:pt idx="26">
                  <c:v>29</c:v>
                </c:pt>
                <c:pt idx="27">
                  <c:v>29</c:v>
                </c:pt>
                <c:pt idx="28">
                  <c:v>29</c:v>
                </c:pt>
                <c:pt idx="29">
                  <c:v>28</c:v>
                </c:pt>
                <c:pt idx="30">
                  <c:v>29</c:v>
                </c:pt>
                <c:pt idx="31">
                  <c:v>25</c:v>
                </c:pt>
                <c:pt idx="32">
                  <c:v>26</c:v>
                </c:pt>
                <c:pt idx="33">
                  <c:v>26</c:v>
                </c:pt>
                <c:pt idx="34">
                  <c:v>25</c:v>
                </c:pt>
                <c:pt idx="35">
                  <c:v>26</c:v>
                </c:pt>
                <c:pt idx="36">
                  <c:v>26</c:v>
                </c:pt>
                <c:pt idx="37">
                  <c:v>27</c:v>
                </c:pt>
                <c:pt idx="38">
                  <c:v>28</c:v>
                </c:pt>
                <c:pt idx="39">
                  <c:v>28</c:v>
                </c:pt>
                <c:pt idx="40">
                  <c:v>26</c:v>
                </c:pt>
                <c:pt idx="41">
                  <c:v>25</c:v>
                </c:pt>
                <c:pt idx="42">
                  <c:v>25</c:v>
                </c:pt>
                <c:pt idx="43">
                  <c:v>27</c:v>
                </c:pt>
                <c:pt idx="44">
                  <c:v>27</c:v>
                </c:pt>
                <c:pt idx="45">
                  <c:v>26</c:v>
                </c:pt>
                <c:pt idx="46">
                  <c:v>27</c:v>
                </c:pt>
                <c:pt idx="47">
                  <c:v>26</c:v>
                </c:pt>
                <c:pt idx="48">
                  <c:v>27</c:v>
                </c:pt>
                <c:pt idx="49">
                  <c:v>30</c:v>
                </c:pt>
                <c:pt idx="50">
                  <c:v>34</c:v>
                </c:pt>
                <c:pt idx="51">
                  <c:v>38</c:v>
                </c:pt>
                <c:pt idx="52">
                  <c:v>39</c:v>
                </c:pt>
                <c:pt idx="53">
                  <c:v>38</c:v>
                </c:pt>
                <c:pt idx="54">
                  <c:v>38</c:v>
                </c:pt>
                <c:pt idx="55">
                  <c:v>37</c:v>
                </c:pt>
                <c:pt idx="56">
                  <c:v>37</c:v>
                </c:pt>
                <c:pt idx="57">
                  <c:v>37</c:v>
                </c:pt>
                <c:pt idx="58">
                  <c:v>38</c:v>
                </c:pt>
                <c:pt idx="59">
                  <c:v>37</c:v>
                </c:pt>
                <c:pt idx="60">
                  <c:v>36</c:v>
                </c:pt>
                <c:pt idx="61">
                  <c:v>36</c:v>
                </c:pt>
                <c:pt idx="62">
                  <c:v>35</c:v>
                </c:pt>
                <c:pt idx="63">
                  <c:v>35</c:v>
                </c:pt>
                <c:pt idx="64">
                  <c:v>36</c:v>
                </c:pt>
                <c:pt idx="65">
                  <c:v>35</c:v>
                </c:pt>
                <c:pt idx="66">
                  <c:v>36</c:v>
                </c:pt>
                <c:pt idx="67">
                  <c:v>36</c:v>
                </c:pt>
                <c:pt idx="68">
                  <c:v>35</c:v>
                </c:pt>
                <c:pt idx="69">
                  <c:v>34</c:v>
                </c:pt>
                <c:pt idx="70">
                  <c:v>34</c:v>
                </c:pt>
                <c:pt idx="71">
                  <c:v>33</c:v>
                </c:pt>
                <c:pt idx="72">
                  <c:v>33</c:v>
                </c:pt>
                <c:pt idx="73">
                  <c:v>29</c:v>
                </c:pt>
                <c:pt idx="74">
                  <c:v>27</c:v>
                </c:pt>
                <c:pt idx="75">
                  <c:v>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Bund!$A$25</c:f>
              <c:strCache>
                <c:ptCount val="1"/>
                <c:pt idx="0">
                  <c:v>SPD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Bund!$B$23:$BY$23</c:f>
              <c:strCache>
                <c:ptCount val="76"/>
                <c:pt idx="0">
                  <c:v>BTW 24.09.17</c:v>
                </c:pt>
                <c:pt idx="1">
                  <c:v>20.10.2017</c:v>
                </c:pt>
                <c:pt idx="2">
                  <c:v>20.11.2017</c:v>
                </c:pt>
                <c:pt idx="3">
                  <c:v>14.12.2017</c:v>
                </c:pt>
                <c:pt idx="4">
                  <c:v>04.01.2018</c:v>
                </c:pt>
                <c:pt idx="5">
                  <c:v>22.02.2018</c:v>
                </c:pt>
                <c:pt idx="6">
                  <c:v>01.03.2018</c:v>
                </c:pt>
                <c:pt idx="7">
                  <c:v>22.03.2018</c:v>
                </c:pt>
                <c:pt idx="8">
                  <c:v>05.04.2018</c:v>
                </c:pt>
                <c:pt idx="9">
                  <c:v>17.05.2018</c:v>
                </c:pt>
                <c:pt idx="10">
                  <c:v>14.06.2018</c:v>
                </c:pt>
                <c:pt idx="11">
                  <c:v>05.07.2018</c:v>
                </c:pt>
                <c:pt idx="12">
                  <c:v>02.08.2018</c:v>
                </c:pt>
                <c:pt idx="13">
                  <c:v>06.09.2018</c:v>
                </c:pt>
                <c:pt idx="14">
                  <c:v>20.09.2018</c:v>
                </c:pt>
                <c:pt idx="15">
                  <c:v>11.10.2018</c:v>
                </c:pt>
                <c:pt idx="16">
                  <c:v>18.10.2018</c:v>
                </c:pt>
                <c:pt idx="17">
                  <c:v>15.11.2018</c:v>
                </c:pt>
                <c:pt idx="18">
                  <c:v>29.11.2018</c:v>
                </c:pt>
                <c:pt idx="19">
                  <c:v>06.12.2018</c:v>
                </c:pt>
                <c:pt idx="20">
                  <c:v>13.12.2018</c:v>
                </c:pt>
                <c:pt idx="21">
                  <c:v>10.01.2019</c:v>
                </c:pt>
                <c:pt idx="22">
                  <c:v>24.01.2019</c:v>
                </c:pt>
                <c:pt idx="23">
                  <c:v>14.02.2019</c:v>
                </c:pt>
                <c:pt idx="24">
                  <c:v>21.02.2019</c:v>
                </c:pt>
                <c:pt idx="25">
                  <c:v>14.03.2019</c:v>
                </c:pt>
                <c:pt idx="26">
                  <c:v>21.03.2019</c:v>
                </c:pt>
                <c:pt idx="27">
                  <c:v>04.04.2019</c:v>
                </c:pt>
                <c:pt idx="28">
                  <c:v>17.04.2019</c:v>
                </c:pt>
                <c:pt idx="29">
                  <c:v>02.05.2019</c:v>
                </c:pt>
                <c:pt idx="30">
                  <c:v>17.05.2019</c:v>
                </c:pt>
                <c:pt idx="31">
                  <c:v>06.06.2019</c:v>
                </c:pt>
                <c:pt idx="32">
                  <c:v>27.06.2019</c:v>
                </c:pt>
                <c:pt idx="33">
                  <c:v>04.07.2019</c:v>
                </c:pt>
                <c:pt idx="34">
                  <c:v>25.07.2019</c:v>
                </c:pt>
                <c:pt idx="35">
                  <c:v>01.08.2019</c:v>
                </c:pt>
                <c:pt idx="36">
                  <c:v>22.08.2019</c:v>
                </c:pt>
                <c:pt idx="37">
                  <c:v>05.09.2019</c:v>
                </c:pt>
                <c:pt idx="38">
                  <c:v>10.10.2019</c:v>
                </c:pt>
                <c:pt idx="39">
                  <c:v>17.10.2019</c:v>
                </c:pt>
                <c:pt idx="40">
                  <c:v>07.11.2019</c:v>
                </c:pt>
                <c:pt idx="41">
                  <c:v>14.11.2019</c:v>
                </c:pt>
                <c:pt idx="42">
                  <c:v>05.12.2019</c:v>
                </c:pt>
                <c:pt idx="43">
                  <c:v>12.12.2019</c:v>
                </c:pt>
                <c:pt idx="44">
                  <c:v>09.01.2020</c:v>
                </c:pt>
                <c:pt idx="45">
                  <c:v>23.01.2020</c:v>
                </c:pt>
                <c:pt idx="46">
                  <c:v>06.02.2020</c:v>
                </c:pt>
                <c:pt idx="47">
                  <c:v>13.02.2020</c:v>
                </c:pt>
                <c:pt idx="48">
                  <c:v>05.03.2020</c:v>
                </c:pt>
                <c:pt idx="49">
                  <c:v>19.03.2020</c:v>
                </c:pt>
                <c:pt idx="50">
                  <c:v>02.04.2020</c:v>
                </c:pt>
                <c:pt idx="51">
                  <c:v>16.04.2020</c:v>
                </c:pt>
                <c:pt idx="52">
                  <c:v>07.05.2020</c:v>
                </c:pt>
                <c:pt idx="53">
                  <c:v>14.05.2020</c:v>
                </c:pt>
                <c:pt idx="54">
                  <c:v>04.06.2020</c:v>
                </c:pt>
                <c:pt idx="55">
                  <c:v>25.06.2020</c:v>
                </c:pt>
                <c:pt idx="56">
                  <c:v>02.07.2020</c:v>
                </c:pt>
                <c:pt idx="57">
                  <c:v>23.07.2020</c:v>
                </c:pt>
                <c:pt idx="58">
                  <c:v>06.08.2020</c:v>
                </c:pt>
                <c:pt idx="59">
                  <c:v>20.08.2020</c:v>
                </c:pt>
                <c:pt idx="60">
                  <c:v>03.09.2020</c:v>
                </c:pt>
                <c:pt idx="61">
                  <c:v>17.09.2020</c:v>
                </c:pt>
                <c:pt idx="62">
                  <c:v>01.10.2020</c:v>
                </c:pt>
                <c:pt idx="63">
                  <c:v>15.10.2020</c:v>
                </c:pt>
                <c:pt idx="64">
                  <c:v>12.11.2020</c:v>
                </c:pt>
                <c:pt idx="65">
                  <c:v>26.11.2020</c:v>
                </c:pt>
                <c:pt idx="66">
                  <c:v>03.12.2020</c:v>
                </c:pt>
                <c:pt idx="67">
                  <c:v>10.12.2020</c:v>
                </c:pt>
                <c:pt idx="68">
                  <c:v>07.01.2021</c:v>
                </c:pt>
                <c:pt idx="69">
                  <c:v>21.01.2021</c:v>
                </c:pt>
                <c:pt idx="70">
                  <c:v>04.02.2021</c:v>
                </c:pt>
                <c:pt idx="71">
                  <c:v>18.02.2021</c:v>
                </c:pt>
                <c:pt idx="72">
                  <c:v>04.03.2021</c:v>
                </c:pt>
                <c:pt idx="73">
                  <c:v>18.03.2021</c:v>
                </c:pt>
                <c:pt idx="74">
                  <c:v>01.04.2021</c:v>
                </c:pt>
                <c:pt idx="75">
                  <c:v>15.04.2021</c:v>
                </c:pt>
              </c:strCache>
            </c:strRef>
          </c:cat>
          <c:val>
            <c:numRef>
              <c:f>Bund!$B$25:$BY$25</c:f>
              <c:numCache>
                <c:formatCode>General</c:formatCode>
                <c:ptCount val="76"/>
                <c:pt idx="0">
                  <c:v>21.5</c:v>
                </c:pt>
                <c:pt idx="1">
                  <c:v>21</c:v>
                </c:pt>
                <c:pt idx="2">
                  <c:v>22</c:v>
                </c:pt>
                <c:pt idx="3">
                  <c:v>20</c:v>
                </c:pt>
                <c:pt idx="4">
                  <c:v>21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18</c:v>
                </c:pt>
                <c:pt idx="9">
                  <c:v>17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17</c:v>
                </c:pt>
                <c:pt idx="15">
                  <c:v>15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17</c:v>
                </c:pt>
                <c:pt idx="24">
                  <c:v>18</c:v>
                </c:pt>
                <c:pt idx="25">
                  <c:v>17</c:v>
                </c:pt>
                <c:pt idx="26">
                  <c:v>18</c:v>
                </c:pt>
                <c:pt idx="27">
                  <c:v>17</c:v>
                </c:pt>
                <c:pt idx="28">
                  <c:v>16</c:v>
                </c:pt>
                <c:pt idx="29">
                  <c:v>18</c:v>
                </c:pt>
                <c:pt idx="30">
                  <c:v>17</c:v>
                </c:pt>
                <c:pt idx="31">
                  <c:v>12</c:v>
                </c:pt>
                <c:pt idx="32">
                  <c:v>13</c:v>
                </c:pt>
                <c:pt idx="33">
                  <c:v>13</c:v>
                </c:pt>
                <c:pt idx="34">
                  <c:v>13</c:v>
                </c:pt>
                <c:pt idx="35">
                  <c:v>12</c:v>
                </c:pt>
                <c:pt idx="36">
                  <c:v>14</c:v>
                </c:pt>
                <c:pt idx="37">
                  <c:v>14</c:v>
                </c:pt>
                <c:pt idx="38">
                  <c:v>13</c:v>
                </c:pt>
                <c:pt idx="39">
                  <c:v>14</c:v>
                </c:pt>
                <c:pt idx="40">
                  <c:v>14</c:v>
                </c:pt>
                <c:pt idx="41">
                  <c:v>15</c:v>
                </c:pt>
                <c:pt idx="42">
                  <c:v>13</c:v>
                </c:pt>
                <c:pt idx="43">
                  <c:v>14</c:v>
                </c:pt>
                <c:pt idx="44">
                  <c:v>13</c:v>
                </c:pt>
                <c:pt idx="45">
                  <c:v>14</c:v>
                </c:pt>
                <c:pt idx="46">
                  <c:v>14</c:v>
                </c:pt>
                <c:pt idx="47">
                  <c:v>16</c:v>
                </c:pt>
                <c:pt idx="48">
                  <c:v>16</c:v>
                </c:pt>
                <c:pt idx="49">
                  <c:v>14</c:v>
                </c:pt>
                <c:pt idx="50">
                  <c:v>16</c:v>
                </c:pt>
                <c:pt idx="51">
                  <c:v>17</c:v>
                </c:pt>
                <c:pt idx="52">
                  <c:v>16</c:v>
                </c:pt>
                <c:pt idx="53">
                  <c:v>15</c:v>
                </c:pt>
                <c:pt idx="54">
                  <c:v>15</c:v>
                </c:pt>
                <c:pt idx="55">
                  <c:v>16</c:v>
                </c:pt>
                <c:pt idx="56">
                  <c:v>16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16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16</c:v>
                </c:pt>
                <c:pt idx="68">
                  <c:v>14</c:v>
                </c:pt>
                <c:pt idx="69">
                  <c:v>15</c:v>
                </c:pt>
                <c:pt idx="70">
                  <c:v>15</c:v>
                </c:pt>
                <c:pt idx="71">
                  <c:v>16</c:v>
                </c:pt>
                <c:pt idx="72">
                  <c:v>16</c:v>
                </c:pt>
                <c:pt idx="73">
                  <c:v>17</c:v>
                </c:pt>
                <c:pt idx="74">
                  <c:v>16</c:v>
                </c:pt>
                <c:pt idx="75">
                  <c:v>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Bund!$A$26</c:f>
              <c:strCache>
                <c:ptCount val="1"/>
                <c:pt idx="0">
                  <c:v>Linke </c:v>
                </c:pt>
              </c:strCache>
            </c:strRef>
          </c:tx>
          <c:spPr>
            <a:ln w="28575" cap="rnd">
              <a:solidFill>
                <a:srgbClr val="BB05A1"/>
              </a:solidFill>
              <a:round/>
            </a:ln>
            <a:effectLst/>
          </c:spPr>
          <c:marker>
            <c:symbol val="none"/>
          </c:marker>
          <c:cat>
            <c:strRef>
              <c:f>Bund!$B$23:$BY$23</c:f>
              <c:strCache>
                <c:ptCount val="76"/>
                <c:pt idx="0">
                  <c:v>BTW 24.09.17</c:v>
                </c:pt>
                <c:pt idx="1">
                  <c:v>20.10.2017</c:v>
                </c:pt>
                <c:pt idx="2">
                  <c:v>20.11.2017</c:v>
                </c:pt>
                <c:pt idx="3">
                  <c:v>14.12.2017</c:v>
                </c:pt>
                <c:pt idx="4">
                  <c:v>04.01.2018</c:v>
                </c:pt>
                <c:pt idx="5">
                  <c:v>22.02.2018</c:v>
                </c:pt>
                <c:pt idx="6">
                  <c:v>01.03.2018</c:v>
                </c:pt>
                <c:pt idx="7">
                  <c:v>22.03.2018</c:v>
                </c:pt>
                <c:pt idx="8">
                  <c:v>05.04.2018</c:v>
                </c:pt>
                <c:pt idx="9">
                  <c:v>17.05.2018</c:v>
                </c:pt>
                <c:pt idx="10">
                  <c:v>14.06.2018</c:v>
                </c:pt>
                <c:pt idx="11">
                  <c:v>05.07.2018</c:v>
                </c:pt>
                <c:pt idx="12">
                  <c:v>02.08.2018</c:v>
                </c:pt>
                <c:pt idx="13">
                  <c:v>06.09.2018</c:v>
                </c:pt>
                <c:pt idx="14">
                  <c:v>20.09.2018</c:v>
                </c:pt>
                <c:pt idx="15">
                  <c:v>11.10.2018</c:v>
                </c:pt>
                <c:pt idx="16">
                  <c:v>18.10.2018</c:v>
                </c:pt>
                <c:pt idx="17">
                  <c:v>15.11.2018</c:v>
                </c:pt>
                <c:pt idx="18">
                  <c:v>29.11.2018</c:v>
                </c:pt>
                <c:pt idx="19">
                  <c:v>06.12.2018</c:v>
                </c:pt>
                <c:pt idx="20">
                  <c:v>13.12.2018</c:v>
                </c:pt>
                <c:pt idx="21">
                  <c:v>10.01.2019</c:v>
                </c:pt>
                <c:pt idx="22">
                  <c:v>24.01.2019</c:v>
                </c:pt>
                <c:pt idx="23">
                  <c:v>14.02.2019</c:v>
                </c:pt>
                <c:pt idx="24">
                  <c:v>21.02.2019</c:v>
                </c:pt>
                <c:pt idx="25">
                  <c:v>14.03.2019</c:v>
                </c:pt>
                <c:pt idx="26">
                  <c:v>21.03.2019</c:v>
                </c:pt>
                <c:pt idx="27">
                  <c:v>04.04.2019</c:v>
                </c:pt>
                <c:pt idx="28">
                  <c:v>17.04.2019</c:v>
                </c:pt>
                <c:pt idx="29">
                  <c:v>02.05.2019</c:v>
                </c:pt>
                <c:pt idx="30">
                  <c:v>17.05.2019</c:v>
                </c:pt>
                <c:pt idx="31">
                  <c:v>06.06.2019</c:v>
                </c:pt>
                <c:pt idx="32">
                  <c:v>27.06.2019</c:v>
                </c:pt>
                <c:pt idx="33">
                  <c:v>04.07.2019</c:v>
                </c:pt>
                <c:pt idx="34">
                  <c:v>25.07.2019</c:v>
                </c:pt>
                <c:pt idx="35">
                  <c:v>01.08.2019</c:v>
                </c:pt>
                <c:pt idx="36">
                  <c:v>22.08.2019</c:v>
                </c:pt>
                <c:pt idx="37">
                  <c:v>05.09.2019</c:v>
                </c:pt>
                <c:pt idx="38">
                  <c:v>10.10.2019</c:v>
                </c:pt>
                <c:pt idx="39">
                  <c:v>17.10.2019</c:v>
                </c:pt>
                <c:pt idx="40">
                  <c:v>07.11.2019</c:v>
                </c:pt>
                <c:pt idx="41">
                  <c:v>14.11.2019</c:v>
                </c:pt>
                <c:pt idx="42">
                  <c:v>05.12.2019</c:v>
                </c:pt>
                <c:pt idx="43">
                  <c:v>12.12.2019</c:v>
                </c:pt>
                <c:pt idx="44">
                  <c:v>09.01.2020</c:v>
                </c:pt>
                <c:pt idx="45">
                  <c:v>23.01.2020</c:v>
                </c:pt>
                <c:pt idx="46">
                  <c:v>06.02.2020</c:v>
                </c:pt>
                <c:pt idx="47">
                  <c:v>13.02.2020</c:v>
                </c:pt>
                <c:pt idx="48">
                  <c:v>05.03.2020</c:v>
                </c:pt>
                <c:pt idx="49">
                  <c:v>19.03.2020</c:v>
                </c:pt>
                <c:pt idx="50">
                  <c:v>02.04.2020</c:v>
                </c:pt>
                <c:pt idx="51">
                  <c:v>16.04.2020</c:v>
                </c:pt>
                <c:pt idx="52">
                  <c:v>07.05.2020</c:v>
                </c:pt>
                <c:pt idx="53">
                  <c:v>14.05.2020</c:v>
                </c:pt>
                <c:pt idx="54">
                  <c:v>04.06.2020</c:v>
                </c:pt>
                <c:pt idx="55">
                  <c:v>25.06.2020</c:v>
                </c:pt>
                <c:pt idx="56">
                  <c:v>02.07.2020</c:v>
                </c:pt>
                <c:pt idx="57">
                  <c:v>23.07.2020</c:v>
                </c:pt>
                <c:pt idx="58">
                  <c:v>06.08.2020</c:v>
                </c:pt>
                <c:pt idx="59">
                  <c:v>20.08.2020</c:v>
                </c:pt>
                <c:pt idx="60">
                  <c:v>03.09.2020</c:v>
                </c:pt>
                <c:pt idx="61">
                  <c:v>17.09.2020</c:v>
                </c:pt>
                <c:pt idx="62">
                  <c:v>01.10.2020</c:v>
                </c:pt>
                <c:pt idx="63">
                  <c:v>15.10.2020</c:v>
                </c:pt>
                <c:pt idx="64">
                  <c:v>12.11.2020</c:v>
                </c:pt>
                <c:pt idx="65">
                  <c:v>26.11.2020</c:v>
                </c:pt>
                <c:pt idx="66">
                  <c:v>03.12.2020</c:v>
                </c:pt>
                <c:pt idx="67">
                  <c:v>10.12.2020</c:v>
                </c:pt>
                <c:pt idx="68">
                  <c:v>07.01.2021</c:v>
                </c:pt>
                <c:pt idx="69">
                  <c:v>21.01.2021</c:v>
                </c:pt>
                <c:pt idx="70">
                  <c:v>04.02.2021</c:v>
                </c:pt>
                <c:pt idx="71">
                  <c:v>18.02.2021</c:v>
                </c:pt>
                <c:pt idx="72">
                  <c:v>04.03.2021</c:v>
                </c:pt>
                <c:pt idx="73">
                  <c:v>18.03.2021</c:v>
                </c:pt>
                <c:pt idx="74">
                  <c:v>01.04.2021</c:v>
                </c:pt>
                <c:pt idx="75">
                  <c:v>15.04.2021</c:v>
                </c:pt>
              </c:strCache>
            </c:strRef>
          </c:cat>
          <c:val>
            <c:numRef>
              <c:f>Bund!$B$26:$BY$26</c:f>
              <c:numCache>
                <c:formatCode>General</c:formatCode>
                <c:ptCount val="76"/>
                <c:pt idx="0">
                  <c:v>9.1999999999999993</c:v>
                </c:pt>
                <c:pt idx="1">
                  <c:v>9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9</c:v>
                </c:pt>
                <c:pt idx="7">
                  <c:v>10</c:v>
                </c:pt>
                <c:pt idx="8">
                  <c:v>10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9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9</c:v>
                </c:pt>
                <c:pt idx="17">
                  <c:v>9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9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9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9</c:v>
                </c:pt>
                <c:pt idx="30">
                  <c:v>8</c:v>
                </c:pt>
                <c:pt idx="31">
                  <c:v>7</c:v>
                </c:pt>
                <c:pt idx="32">
                  <c:v>7</c:v>
                </c:pt>
                <c:pt idx="33">
                  <c:v>8</c:v>
                </c:pt>
                <c:pt idx="34">
                  <c:v>8</c:v>
                </c:pt>
                <c:pt idx="35">
                  <c:v>7</c:v>
                </c:pt>
                <c:pt idx="36">
                  <c:v>7</c:v>
                </c:pt>
                <c:pt idx="37">
                  <c:v>7</c:v>
                </c:pt>
                <c:pt idx="38">
                  <c:v>8</c:v>
                </c:pt>
                <c:pt idx="39">
                  <c:v>8</c:v>
                </c:pt>
                <c:pt idx="40">
                  <c:v>9</c:v>
                </c:pt>
                <c:pt idx="41">
                  <c:v>9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9</c:v>
                </c:pt>
                <c:pt idx="47">
                  <c:v>9</c:v>
                </c:pt>
                <c:pt idx="48">
                  <c:v>9</c:v>
                </c:pt>
                <c:pt idx="49">
                  <c:v>9</c:v>
                </c:pt>
                <c:pt idx="50">
                  <c:v>7</c:v>
                </c:pt>
                <c:pt idx="51">
                  <c:v>7</c:v>
                </c:pt>
                <c:pt idx="52">
                  <c:v>8</c:v>
                </c:pt>
                <c:pt idx="53">
                  <c:v>7</c:v>
                </c:pt>
                <c:pt idx="54">
                  <c:v>8</c:v>
                </c:pt>
                <c:pt idx="55">
                  <c:v>7</c:v>
                </c:pt>
                <c:pt idx="56">
                  <c:v>7</c:v>
                </c:pt>
                <c:pt idx="57">
                  <c:v>7</c:v>
                </c:pt>
                <c:pt idx="58">
                  <c:v>7</c:v>
                </c:pt>
                <c:pt idx="59">
                  <c:v>8</c:v>
                </c:pt>
                <c:pt idx="60">
                  <c:v>7</c:v>
                </c:pt>
                <c:pt idx="61">
                  <c:v>8</c:v>
                </c:pt>
                <c:pt idx="62">
                  <c:v>8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Bund!$A$27</c:f>
              <c:strCache>
                <c:ptCount val="1"/>
                <c:pt idx="0">
                  <c:v>Grüne</c:v>
                </c:pt>
              </c:strCache>
            </c:strRef>
          </c:tx>
          <c:spPr>
            <a:ln w="28575" cap="rnd">
              <a:solidFill>
                <a:srgbClr val="009E47"/>
              </a:solidFill>
              <a:round/>
            </a:ln>
            <a:effectLst/>
          </c:spPr>
          <c:marker>
            <c:symbol val="none"/>
          </c:marker>
          <c:cat>
            <c:strRef>
              <c:f>Bund!$B$23:$BY$23</c:f>
              <c:strCache>
                <c:ptCount val="76"/>
                <c:pt idx="0">
                  <c:v>BTW 24.09.17</c:v>
                </c:pt>
                <c:pt idx="1">
                  <c:v>20.10.2017</c:v>
                </c:pt>
                <c:pt idx="2">
                  <c:v>20.11.2017</c:v>
                </c:pt>
                <c:pt idx="3">
                  <c:v>14.12.2017</c:v>
                </c:pt>
                <c:pt idx="4">
                  <c:v>04.01.2018</c:v>
                </c:pt>
                <c:pt idx="5">
                  <c:v>22.02.2018</c:v>
                </c:pt>
                <c:pt idx="6">
                  <c:v>01.03.2018</c:v>
                </c:pt>
                <c:pt idx="7">
                  <c:v>22.03.2018</c:v>
                </c:pt>
                <c:pt idx="8">
                  <c:v>05.04.2018</c:v>
                </c:pt>
                <c:pt idx="9">
                  <c:v>17.05.2018</c:v>
                </c:pt>
                <c:pt idx="10">
                  <c:v>14.06.2018</c:v>
                </c:pt>
                <c:pt idx="11">
                  <c:v>05.07.2018</c:v>
                </c:pt>
                <c:pt idx="12">
                  <c:v>02.08.2018</c:v>
                </c:pt>
                <c:pt idx="13">
                  <c:v>06.09.2018</c:v>
                </c:pt>
                <c:pt idx="14">
                  <c:v>20.09.2018</c:v>
                </c:pt>
                <c:pt idx="15">
                  <c:v>11.10.2018</c:v>
                </c:pt>
                <c:pt idx="16">
                  <c:v>18.10.2018</c:v>
                </c:pt>
                <c:pt idx="17">
                  <c:v>15.11.2018</c:v>
                </c:pt>
                <c:pt idx="18">
                  <c:v>29.11.2018</c:v>
                </c:pt>
                <c:pt idx="19">
                  <c:v>06.12.2018</c:v>
                </c:pt>
                <c:pt idx="20">
                  <c:v>13.12.2018</c:v>
                </c:pt>
                <c:pt idx="21">
                  <c:v>10.01.2019</c:v>
                </c:pt>
                <c:pt idx="22">
                  <c:v>24.01.2019</c:v>
                </c:pt>
                <c:pt idx="23">
                  <c:v>14.02.2019</c:v>
                </c:pt>
                <c:pt idx="24">
                  <c:v>21.02.2019</c:v>
                </c:pt>
                <c:pt idx="25">
                  <c:v>14.03.2019</c:v>
                </c:pt>
                <c:pt idx="26">
                  <c:v>21.03.2019</c:v>
                </c:pt>
                <c:pt idx="27">
                  <c:v>04.04.2019</c:v>
                </c:pt>
                <c:pt idx="28">
                  <c:v>17.04.2019</c:v>
                </c:pt>
                <c:pt idx="29">
                  <c:v>02.05.2019</c:v>
                </c:pt>
                <c:pt idx="30">
                  <c:v>17.05.2019</c:v>
                </c:pt>
                <c:pt idx="31">
                  <c:v>06.06.2019</c:v>
                </c:pt>
                <c:pt idx="32">
                  <c:v>27.06.2019</c:v>
                </c:pt>
                <c:pt idx="33">
                  <c:v>04.07.2019</c:v>
                </c:pt>
                <c:pt idx="34">
                  <c:v>25.07.2019</c:v>
                </c:pt>
                <c:pt idx="35">
                  <c:v>01.08.2019</c:v>
                </c:pt>
                <c:pt idx="36">
                  <c:v>22.08.2019</c:v>
                </c:pt>
                <c:pt idx="37">
                  <c:v>05.09.2019</c:v>
                </c:pt>
                <c:pt idx="38">
                  <c:v>10.10.2019</c:v>
                </c:pt>
                <c:pt idx="39">
                  <c:v>17.10.2019</c:v>
                </c:pt>
                <c:pt idx="40">
                  <c:v>07.11.2019</c:v>
                </c:pt>
                <c:pt idx="41">
                  <c:v>14.11.2019</c:v>
                </c:pt>
                <c:pt idx="42">
                  <c:v>05.12.2019</c:v>
                </c:pt>
                <c:pt idx="43">
                  <c:v>12.12.2019</c:v>
                </c:pt>
                <c:pt idx="44">
                  <c:v>09.01.2020</c:v>
                </c:pt>
                <c:pt idx="45">
                  <c:v>23.01.2020</c:v>
                </c:pt>
                <c:pt idx="46">
                  <c:v>06.02.2020</c:v>
                </c:pt>
                <c:pt idx="47">
                  <c:v>13.02.2020</c:v>
                </c:pt>
                <c:pt idx="48">
                  <c:v>05.03.2020</c:v>
                </c:pt>
                <c:pt idx="49">
                  <c:v>19.03.2020</c:v>
                </c:pt>
                <c:pt idx="50">
                  <c:v>02.04.2020</c:v>
                </c:pt>
                <c:pt idx="51">
                  <c:v>16.04.2020</c:v>
                </c:pt>
                <c:pt idx="52">
                  <c:v>07.05.2020</c:v>
                </c:pt>
                <c:pt idx="53">
                  <c:v>14.05.2020</c:v>
                </c:pt>
                <c:pt idx="54">
                  <c:v>04.06.2020</c:v>
                </c:pt>
                <c:pt idx="55">
                  <c:v>25.06.2020</c:v>
                </c:pt>
                <c:pt idx="56">
                  <c:v>02.07.2020</c:v>
                </c:pt>
                <c:pt idx="57">
                  <c:v>23.07.2020</c:v>
                </c:pt>
                <c:pt idx="58">
                  <c:v>06.08.2020</c:v>
                </c:pt>
                <c:pt idx="59">
                  <c:v>20.08.2020</c:v>
                </c:pt>
                <c:pt idx="60">
                  <c:v>03.09.2020</c:v>
                </c:pt>
                <c:pt idx="61">
                  <c:v>17.09.2020</c:v>
                </c:pt>
                <c:pt idx="62">
                  <c:v>01.10.2020</c:v>
                </c:pt>
                <c:pt idx="63">
                  <c:v>15.10.2020</c:v>
                </c:pt>
                <c:pt idx="64">
                  <c:v>12.11.2020</c:v>
                </c:pt>
                <c:pt idx="65">
                  <c:v>26.11.2020</c:v>
                </c:pt>
                <c:pt idx="66">
                  <c:v>03.12.2020</c:v>
                </c:pt>
                <c:pt idx="67">
                  <c:v>10.12.2020</c:v>
                </c:pt>
                <c:pt idx="68">
                  <c:v>07.01.2021</c:v>
                </c:pt>
                <c:pt idx="69">
                  <c:v>21.01.2021</c:v>
                </c:pt>
                <c:pt idx="70">
                  <c:v>04.02.2021</c:v>
                </c:pt>
                <c:pt idx="71">
                  <c:v>18.02.2021</c:v>
                </c:pt>
                <c:pt idx="72">
                  <c:v>04.03.2021</c:v>
                </c:pt>
                <c:pt idx="73">
                  <c:v>18.03.2021</c:v>
                </c:pt>
                <c:pt idx="74">
                  <c:v>01.04.2021</c:v>
                </c:pt>
                <c:pt idx="75">
                  <c:v>15.04.2021</c:v>
                </c:pt>
              </c:strCache>
            </c:strRef>
          </c:cat>
          <c:val>
            <c:numRef>
              <c:f>Bund!$B$27:$BY$27</c:f>
              <c:numCache>
                <c:formatCode>General</c:formatCode>
                <c:ptCount val="76"/>
                <c:pt idx="0">
                  <c:v>8.9</c:v>
                </c:pt>
                <c:pt idx="1">
                  <c:v>11</c:v>
                </c:pt>
                <c:pt idx="2">
                  <c:v>11</c:v>
                </c:pt>
                <c:pt idx="3">
                  <c:v>12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  <c:pt idx="7">
                  <c:v>12</c:v>
                </c:pt>
                <c:pt idx="8">
                  <c:v>12</c:v>
                </c:pt>
                <c:pt idx="9">
                  <c:v>13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14</c:v>
                </c:pt>
                <c:pt idx="14">
                  <c:v>15</c:v>
                </c:pt>
                <c:pt idx="15">
                  <c:v>17</c:v>
                </c:pt>
                <c:pt idx="16">
                  <c:v>19</c:v>
                </c:pt>
                <c:pt idx="17">
                  <c:v>23</c:v>
                </c:pt>
                <c:pt idx="18">
                  <c:v>21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19</c:v>
                </c:pt>
                <c:pt idx="24">
                  <c:v>18</c:v>
                </c:pt>
                <c:pt idx="25">
                  <c:v>19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20</c:v>
                </c:pt>
                <c:pt idx="30">
                  <c:v>18</c:v>
                </c:pt>
                <c:pt idx="31">
                  <c:v>26</c:v>
                </c:pt>
                <c:pt idx="32">
                  <c:v>25</c:v>
                </c:pt>
                <c:pt idx="33">
                  <c:v>26</c:v>
                </c:pt>
                <c:pt idx="34">
                  <c:v>26</c:v>
                </c:pt>
                <c:pt idx="35">
                  <c:v>26</c:v>
                </c:pt>
                <c:pt idx="36">
                  <c:v>25</c:v>
                </c:pt>
                <c:pt idx="37">
                  <c:v>23</c:v>
                </c:pt>
                <c:pt idx="38">
                  <c:v>24</c:v>
                </c:pt>
                <c:pt idx="39">
                  <c:v>22</c:v>
                </c:pt>
                <c:pt idx="40">
                  <c:v>22</c:v>
                </c:pt>
                <c:pt idx="41">
                  <c:v>22</c:v>
                </c:pt>
                <c:pt idx="42">
                  <c:v>23</c:v>
                </c:pt>
                <c:pt idx="43">
                  <c:v>21</c:v>
                </c:pt>
                <c:pt idx="44">
                  <c:v>23</c:v>
                </c:pt>
                <c:pt idx="45">
                  <c:v>24</c:v>
                </c:pt>
                <c:pt idx="46">
                  <c:v>22</c:v>
                </c:pt>
                <c:pt idx="47">
                  <c:v>22</c:v>
                </c:pt>
                <c:pt idx="48">
                  <c:v>23</c:v>
                </c:pt>
                <c:pt idx="49">
                  <c:v>23</c:v>
                </c:pt>
                <c:pt idx="50">
                  <c:v>22</c:v>
                </c:pt>
                <c:pt idx="51">
                  <c:v>19</c:v>
                </c:pt>
                <c:pt idx="52">
                  <c:v>18</c:v>
                </c:pt>
                <c:pt idx="53">
                  <c:v>18</c:v>
                </c:pt>
                <c:pt idx="54">
                  <c:v>19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18</c:v>
                </c:pt>
                <c:pt idx="59">
                  <c:v>17</c:v>
                </c:pt>
                <c:pt idx="60">
                  <c:v>19</c:v>
                </c:pt>
                <c:pt idx="61">
                  <c:v>20</c:v>
                </c:pt>
                <c:pt idx="62">
                  <c:v>21</c:v>
                </c:pt>
                <c:pt idx="63">
                  <c:v>20</c:v>
                </c:pt>
                <c:pt idx="64">
                  <c:v>20</c:v>
                </c:pt>
                <c:pt idx="65">
                  <c:v>21</c:v>
                </c:pt>
                <c:pt idx="66">
                  <c:v>21</c:v>
                </c:pt>
                <c:pt idx="67">
                  <c:v>20</c:v>
                </c:pt>
                <c:pt idx="68">
                  <c:v>21</c:v>
                </c:pt>
                <c:pt idx="69">
                  <c:v>21</c:v>
                </c:pt>
                <c:pt idx="70">
                  <c:v>21</c:v>
                </c:pt>
                <c:pt idx="71">
                  <c:v>20</c:v>
                </c:pt>
                <c:pt idx="72">
                  <c:v>20</c:v>
                </c:pt>
                <c:pt idx="73">
                  <c:v>20</c:v>
                </c:pt>
                <c:pt idx="74">
                  <c:v>22</c:v>
                </c:pt>
                <c:pt idx="75">
                  <c:v>21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Bund!$A$28</c:f>
              <c:strCache>
                <c:ptCount val="1"/>
                <c:pt idx="0">
                  <c:v>FDP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Bund!$B$23:$BY$23</c:f>
              <c:strCache>
                <c:ptCount val="76"/>
                <c:pt idx="0">
                  <c:v>BTW 24.09.17</c:v>
                </c:pt>
                <c:pt idx="1">
                  <c:v>20.10.2017</c:v>
                </c:pt>
                <c:pt idx="2">
                  <c:v>20.11.2017</c:v>
                </c:pt>
                <c:pt idx="3">
                  <c:v>14.12.2017</c:v>
                </c:pt>
                <c:pt idx="4">
                  <c:v>04.01.2018</c:v>
                </c:pt>
                <c:pt idx="5">
                  <c:v>22.02.2018</c:v>
                </c:pt>
                <c:pt idx="6">
                  <c:v>01.03.2018</c:v>
                </c:pt>
                <c:pt idx="7">
                  <c:v>22.03.2018</c:v>
                </c:pt>
                <c:pt idx="8">
                  <c:v>05.04.2018</c:v>
                </c:pt>
                <c:pt idx="9">
                  <c:v>17.05.2018</c:v>
                </c:pt>
                <c:pt idx="10">
                  <c:v>14.06.2018</c:v>
                </c:pt>
                <c:pt idx="11">
                  <c:v>05.07.2018</c:v>
                </c:pt>
                <c:pt idx="12">
                  <c:v>02.08.2018</c:v>
                </c:pt>
                <c:pt idx="13">
                  <c:v>06.09.2018</c:v>
                </c:pt>
                <c:pt idx="14">
                  <c:v>20.09.2018</c:v>
                </c:pt>
                <c:pt idx="15">
                  <c:v>11.10.2018</c:v>
                </c:pt>
                <c:pt idx="16">
                  <c:v>18.10.2018</c:v>
                </c:pt>
                <c:pt idx="17">
                  <c:v>15.11.2018</c:v>
                </c:pt>
                <c:pt idx="18">
                  <c:v>29.11.2018</c:v>
                </c:pt>
                <c:pt idx="19">
                  <c:v>06.12.2018</c:v>
                </c:pt>
                <c:pt idx="20">
                  <c:v>13.12.2018</c:v>
                </c:pt>
                <c:pt idx="21">
                  <c:v>10.01.2019</c:v>
                </c:pt>
                <c:pt idx="22">
                  <c:v>24.01.2019</c:v>
                </c:pt>
                <c:pt idx="23">
                  <c:v>14.02.2019</c:v>
                </c:pt>
                <c:pt idx="24">
                  <c:v>21.02.2019</c:v>
                </c:pt>
                <c:pt idx="25">
                  <c:v>14.03.2019</c:v>
                </c:pt>
                <c:pt idx="26">
                  <c:v>21.03.2019</c:v>
                </c:pt>
                <c:pt idx="27">
                  <c:v>04.04.2019</c:v>
                </c:pt>
                <c:pt idx="28">
                  <c:v>17.04.2019</c:v>
                </c:pt>
                <c:pt idx="29">
                  <c:v>02.05.2019</c:v>
                </c:pt>
                <c:pt idx="30">
                  <c:v>17.05.2019</c:v>
                </c:pt>
                <c:pt idx="31">
                  <c:v>06.06.2019</c:v>
                </c:pt>
                <c:pt idx="32">
                  <c:v>27.06.2019</c:v>
                </c:pt>
                <c:pt idx="33">
                  <c:v>04.07.2019</c:v>
                </c:pt>
                <c:pt idx="34">
                  <c:v>25.07.2019</c:v>
                </c:pt>
                <c:pt idx="35">
                  <c:v>01.08.2019</c:v>
                </c:pt>
                <c:pt idx="36">
                  <c:v>22.08.2019</c:v>
                </c:pt>
                <c:pt idx="37">
                  <c:v>05.09.2019</c:v>
                </c:pt>
                <c:pt idx="38">
                  <c:v>10.10.2019</c:v>
                </c:pt>
                <c:pt idx="39">
                  <c:v>17.10.2019</c:v>
                </c:pt>
                <c:pt idx="40">
                  <c:v>07.11.2019</c:v>
                </c:pt>
                <c:pt idx="41">
                  <c:v>14.11.2019</c:v>
                </c:pt>
                <c:pt idx="42">
                  <c:v>05.12.2019</c:v>
                </c:pt>
                <c:pt idx="43">
                  <c:v>12.12.2019</c:v>
                </c:pt>
                <c:pt idx="44">
                  <c:v>09.01.2020</c:v>
                </c:pt>
                <c:pt idx="45">
                  <c:v>23.01.2020</c:v>
                </c:pt>
                <c:pt idx="46">
                  <c:v>06.02.2020</c:v>
                </c:pt>
                <c:pt idx="47">
                  <c:v>13.02.2020</c:v>
                </c:pt>
                <c:pt idx="48">
                  <c:v>05.03.2020</c:v>
                </c:pt>
                <c:pt idx="49">
                  <c:v>19.03.2020</c:v>
                </c:pt>
                <c:pt idx="50">
                  <c:v>02.04.2020</c:v>
                </c:pt>
                <c:pt idx="51">
                  <c:v>16.04.2020</c:v>
                </c:pt>
                <c:pt idx="52">
                  <c:v>07.05.2020</c:v>
                </c:pt>
                <c:pt idx="53">
                  <c:v>14.05.2020</c:v>
                </c:pt>
                <c:pt idx="54">
                  <c:v>04.06.2020</c:v>
                </c:pt>
                <c:pt idx="55">
                  <c:v>25.06.2020</c:v>
                </c:pt>
                <c:pt idx="56">
                  <c:v>02.07.2020</c:v>
                </c:pt>
                <c:pt idx="57">
                  <c:v>23.07.2020</c:v>
                </c:pt>
                <c:pt idx="58">
                  <c:v>06.08.2020</c:v>
                </c:pt>
                <c:pt idx="59">
                  <c:v>20.08.2020</c:v>
                </c:pt>
                <c:pt idx="60">
                  <c:v>03.09.2020</c:v>
                </c:pt>
                <c:pt idx="61">
                  <c:v>17.09.2020</c:v>
                </c:pt>
                <c:pt idx="62">
                  <c:v>01.10.2020</c:v>
                </c:pt>
                <c:pt idx="63">
                  <c:v>15.10.2020</c:v>
                </c:pt>
                <c:pt idx="64">
                  <c:v>12.11.2020</c:v>
                </c:pt>
                <c:pt idx="65">
                  <c:v>26.11.2020</c:v>
                </c:pt>
                <c:pt idx="66">
                  <c:v>03.12.2020</c:v>
                </c:pt>
                <c:pt idx="67">
                  <c:v>10.12.2020</c:v>
                </c:pt>
                <c:pt idx="68">
                  <c:v>07.01.2021</c:v>
                </c:pt>
                <c:pt idx="69">
                  <c:v>21.01.2021</c:v>
                </c:pt>
                <c:pt idx="70">
                  <c:v>04.02.2021</c:v>
                </c:pt>
                <c:pt idx="71">
                  <c:v>18.02.2021</c:v>
                </c:pt>
                <c:pt idx="72">
                  <c:v>04.03.2021</c:v>
                </c:pt>
                <c:pt idx="73">
                  <c:v>18.03.2021</c:v>
                </c:pt>
                <c:pt idx="74">
                  <c:v>01.04.2021</c:v>
                </c:pt>
                <c:pt idx="75">
                  <c:v>15.04.2021</c:v>
                </c:pt>
              </c:strCache>
            </c:strRef>
          </c:cat>
          <c:val>
            <c:numRef>
              <c:f>Bund!$B$28:$BY$28</c:f>
              <c:numCache>
                <c:formatCode>General</c:formatCode>
                <c:ptCount val="76"/>
                <c:pt idx="0">
                  <c:v>10.7</c:v>
                </c:pt>
                <c:pt idx="1">
                  <c:v>12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8</c:v>
                </c:pt>
                <c:pt idx="18">
                  <c:v>9</c:v>
                </c:pt>
                <c:pt idx="19">
                  <c:v>8</c:v>
                </c:pt>
                <c:pt idx="20">
                  <c:v>8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8</c:v>
                </c:pt>
                <c:pt idx="25">
                  <c:v>8</c:v>
                </c:pt>
                <c:pt idx="26">
                  <c:v>9</c:v>
                </c:pt>
                <c:pt idx="27">
                  <c:v>9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9</c:v>
                </c:pt>
                <c:pt idx="33">
                  <c:v>8</c:v>
                </c:pt>
                <c:pt idx="34">
                  <c:v>9</c:v>
                </c:pt>
                <c:pt idx="35">
                  <c:v>8</c:v>
                </c:pt>
                <c:pt idx="36">
                  <c:v>7</c:v>
                </c:pt>
                <c:pt idx="37">
                  <c:v>7</c:v>
                </c:pt>
                <c:pt idx="38">
                  <c:v>7</c:v>
                </c:pt>
                <c:pt idx="39">
                  <c:v>7</c:v>
                </c:pt>
                <c:pt idx="40">
                  <c:v>8</c:v>
                </c:pt>
                <c:pt idx="41">
                  <c:v>7</c:v>
                </c:pt>
                <c:pt idx="42">
                  <c:v>9</c:v>
                </c:pt>
                <c:pt idx="43">
                  <c:v>8</c:v>
                </c:pt>
                <c:pt idx="44">
                  <c:v>9</c:v>
                </c:pt>
                <c:pt idx="45">
                  <c:v>8</c:v>
                </c:pt>
                <c:pt idx="46">
                  <c:v>8</c:v>
                </c:pt>
                <c:pt idx="47">
                  <c:v>7</c:v>
                </c:pt>
                <c:pt idx="48">
                  <c:v>6</c:v>
                </c:pt>
                <c:pt idx="49">
                  <c:v>7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6</c:v>
                </c:pt>
                <c:pt idx="54">
                  <c:v>6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5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7</c:v>
                </c:pt>
                <c:pt idx="66">
                  <c:v>6</c:v>
                </c:pt>
                <c:pt idx="67">
                  <c:v>6</c:v>
                </c:pt>
                <c:pt idx="68">
                  <c:v>7</c:v>
                </c:pt>
                <c:pt idx="69">
                  <c:v>7</c:v>
                </c:pt>
                <c:pt idx="70">
                  <c:v>8</c:v>
                </c:pt>
                <c:pt idx="71">
                  <c:v>8</c:v>
                </c:pt>
                <c:pt idx="72">
                  <c:v>7</c:v>
                </c:pt>
                <c:pt idx="73">
                  <c:v>9</c:v>
                </c:pt>
                <c:pt idx="74">
                  <c:v>9</c:v>
                </c:pt>
                <c:pt idx="75">
                  <c:v>11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Bund!$A$29</c:f>
              <c:strCache>
                <c:ptCount val="1"/>
                <c:pt idx="0">
                  <c:v>AfD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Bund!$B$23:$BY$23</c:f>
              <c:strCache>
                <c:ptCount val="76"/>
                <c:pt idx="0">
                  <c:v>BTW 24.09.17</c:v>
                </c:pt>
                <c:pt idx="1">
                  <c:v>20.10.2017</c:v>
                </c:pt>
                <c:pt idx="2">
                  <c:v>20.11.2017</c:v>
                </c:pt>
                <c:pt idx="3">
                  <c:v>14.12.2017</c:v>
                </c:pt>
                <c:pt idx="4">
                  <c:v>04.01.2018</c:v>
                </c:pt>
                <c:pt idx="5">
                  <c:v>22.02.2018</c:v>
                </c:pt>
                <c:pt idx="6">
                  <c:v>01.03.2018</c:v>
                </c:pt>
                <c:pt idx="7">
                  <c:v>22.03.2018</c:v>
                </c:pt>
                <c:pt idx="8">
                  <c:v>05.04.2018</c:v>
                </c:pt>
                <c:pt idx="9">
                  <c:v>17.05.2018</c:v>
                </c:pt>
                <c:pt idx="10">
                  <c:v>14.06.2018</c:v>
                </c:pt>
                <c:pt idx="11">
                  <c:v>05.07.2018</c:v>
                </c:pt>
                <c:pt idx="12">
                  <c:v>02.08.2018</c:v>
                </c:pt>
                <c:pt idx="13">
                  <c:v>06.09.2018</c:v>
                </c:pt>
                <c:pt idx="14">
                  <c:v>20.09.2018</c:v>
                </c:pt>
                <c:pt idx="15">
                  <c:v>11.10.2018</c:v>
                </c:pt>
                <c:pt idx="16">
                  <c:v>18.10.2018</c:v>
                </c:pt>
                <c:pt idx="17">
                  <c:v>15.11.2018</c:v>
                </c:pt>
                <c:pt idx="18">
                  <c:v>29.11.2018</c:v>
                </c:pt>
                <c:pt idx="19">
                  <c:v>06.12.2018</c:v>
                </c:pt>
                <c:pt idx="20">
                  <c:v>13.12.2018</c:v>
                </c:pt>
                <c:pt idx="21">
                  <c:v>10.01.2019</c:v>
                </c:pt>
                <c:pt idx="22">
                  <c:v>24.01.2019</c:v>
                </c:pt>
                <c:pt idx="23">
                  <c:v>14.02.2019</c:v>
                </c:pt>
                <c:pt idx="24">
                  <c:v>21.02.2019</c:v>
                </c:pt>
                <c:pt idx="25">
                  <c:v>14.03.2019</c:v>
                </c:pt>
                <c:pt idx="26">
                  <c:v>21.03.2019</c:v>
                </c:pt>
                <c:pt idx="27">
                  <c:v>04.04.2019</c:v>
                </c:pt>
                <c:pt idx="28">
                  <c:v>17.04.2019</c:v>
                </c:pt>
                <c:pt idx="29">
                  <c:v>02.05.2019</c:v>
                </c:pt>
                <c:pt idx="30">
                  <c:v>17.05.2019</c:v>
                </c:pt>
                <c:pt idx="31">
                  <c:v>06.06.2019</c:v>
                </c:pt>
                <c:pt idx="32">
                  <c:v>27.06.2019</c:v>
                </c:pt>
                <c:pt idx="33">
                  <c:v>04.07.2019</c:v>
                </c:pt>
                <c:pt idx="34">
                  <c:v>25.07.2019</c:v>
                </c:pt>
                <c:pt idx="35">
                  <c:v>01.08.2019</c:v>
                </c:pt>
                <c:pt idx="36">
                  <c:v>22.08.2019</c:v>
                </c:pt>
                <c:pt idx="37">
                  <c:v>05.09.2019</c:v>
                </c:pt>
                <c:pt idx="38">
                  <c:v>10.10.2019</c:v>
                </c:pt>
                <c:pt idx="39">
                  <c:v>17.10.2019</c:v>
                </c:pt>
                <c:pt idx="40">
                  <c:v>07.11.2019</c:v>
                </c:pt>
                <c:pt idx="41">
                  <c:v>14.11.2019</c:v>
                </c:pt>
                <c:pt idx="42">
                  <c:v>05.12.2019</c:v>
                </c:pt>
                <c:pt idx="43">
                  <c:v>12.12.2019</c:v>
                </c:pt>
                <c:pt idx="44">
                  <c:v>09.01.2020</c:v>
                </c:pt>
                <c:pt idx="45">
                  <c:v>23.01.2020</c:v>
                </c:pt>
                <c:pt idx="46">
                  <c:v>06.02.2020</c:v>
                </c:pt>
                <c:pt idx="47">
                  <c:v>13.02.2020</c:v>
                </c:pt>
                <c:pt idx="48">
                  <c:v>05.03.2020</c:v>
                </c:pt>
                <c:pt idx="49">
                  <c:v>19.03.2020</c:v>
                </c:pt>
                <c:pt idx="50">
                  <c:v>02.04.2020</c:v>
                </c:pt>
                <c:pt idx="51">
                  <c:v>16.04.2020</c:v>
                </c:pt>
                <c:pt idx="52">
                  <c:v>07.05.2020</c:v>
                </c:pt>
                <c:pt idx="53">
                  <c:v>14.05.2020</c:v>
                </c:pt>
                <c:pt idx="54">
                  <c:v>04.06.2020</c:v>
                </c:pt>
                <c:pt idx="55">
                  <c:v>25.06.2020</c:v>
                </c:pt>
                <c:pt idx="56">
                  <c:v>02.07.2020</c:v>
                </c:pt>
                <c:pt idx="57">
                  <c:v>23.07.2020</c:v>
                </c:pt>
                <c:pt idx="58">
                  <c:v>06.08.2020</c:v>
                </c:pt>
                <c:pt idx="59">
                  <c:v>20.08.2020</c:v>
                </c:pt>
                <c:pt idx="60">
                  <c:v>03.09.2020</c:v>
                </c:pt>
                <c:pt idx="61">
                  <c:v>17.09.2020</c:v>
                </c:pt>
                <c:pt idx="62">
                  <c:v>01.10.2020</c:v>
                </c:pt>
                <c:pt idx="63">
                  <c:v>15.10.2020</c:v>
                </c:pt>
                <c:pt idx="64">
                  <c:v>12.11.2020</c:v>
                </c:pt>
                <c:pt idx="65">
                  <c:v>26.11.2020</c:v>
                </c:pt>
                <c:pt idx="66">
                  <c:v>03.12.2020</c:v>
                </c:pt>
                <c:pt idx="67">
                  <c:v>10.12.2020</c:v>
                </c:pt>
                <c:pt idx="68">
                  <c:v>07.01.2021</c:v>
                </c:pt>
                <c:pt idx="69">
                  <c:v>21.01.2021</c:v>
                </c:pt>
                <c:pt idx="70">
                  <c:v>04.02.2021</c:v>
                </c:pt>
                <c:pt idx="71">
                  <c:v>18.02.2021</c:v>
                </c:pt>
                <c:pt idx="72">
                  <c:v>04.03.2021</c:v>
                </c:pt>
                <c:pt idx="73">
                  <c:v>18.03.2021</c:v>
                </c:pt>
                <c:pt idx="74">
                  <c:v>01.04.2021</c:v>
                </c:pt>
                <c:pt idx="75">
                  <c:v>15.04.2021</c:v>
                </c:pt>
              </c:strCache>
            </c:strRef>
          </c:cat>
          <c:val>
            <c:numRef>
              <c:f>Bund!$B$29:$BY$29</c:f>
              <c:numCache>
                <c:formatCode>General</c:formatCode>
                <c:ptCount val="76"/>
                <c:pt idx="0">
                  <c:v>12.6</c:v>
                </c:pt>
                <c:pt idx="1">
                  <c:v>12</c:v>
                </c:pt>
                <c:pt idx="2">
                  <c:v>11</c:v>
                </c:pt>
                <c:pt idx="3">
                  <c:v>13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13</c:v>
                </c:pt>
                <c:pt idx="8">
                  <c:v>14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16</c:v>
                </c:pt>
                <c:pt idx="14">
                  <c:v>18</c:v>
                </c:pt>
                <c:pt idx="15">
                  <c:v>16</c:v>
                </c:pt>
                <c:pt idx="16">
                  <c:v>16</c:v>
                </c:pt>
                <c:pt idx="17">
                  <c:v>14</c:v>
                </c:pt>
                <c:pt idx="18">
                  <c:v>15</c:v>
                </c:pt>
                <c:pt idx="19">
                  <c:v>14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13</c:v>
                </c:pt>
                <c:pt idx="24">
                  <c:v>12</c:v>
                </c:pt>
                <c:pt idx="25">
                  <c:v>13</c:v>
                </c:pt>
                <c:pt idx="26">
                  <c:v>12</c:v>
                </c:pt>
                <c:pt idx="27">
                  <c:v>12</c:v>
                </c:pt>
                <c:pt idx="28">
                  <c:v>13</c:v>
                </c:pt>
                <c:pt idx="29">
                  <c:v>12</c:v>
                </c:pt>
                <c:pt idx="30">
                  <c:v>13</c:v>
                </c:pt>
                <c:pt idx="31">
                  <c:v>13</c:v>
                </c:pt>
                <c:pt idx="32">
                  <c:v>12</c:v>
                </c:pt>
                <c:pt idx="33">
                  <c:v>13</c:v>
                </c:pt>
                <c:pt idx="34">
                  <c:v>12</c:v>
                </c:pt>
                <c:pt idx="35">
                  <c:v>14</c:v>
                </c:pt>
                <c:pt idx="36">
                  <c:v>14</c:v>
                </c:pt>
                <c:pt idx="37">
                  <c:v>15</c:v>
                </c:pt>
                <c:pt idx="38">
                  <c:v>14</c:v>
                </c:pt>
                <c:pt idx="39">
                  <c:v>14</c:v>
                </c:pt>
                <c:pt idx="40">
                  <c:v>14</c:v>
                </c:pt>
                <c:pt idx="41">
                  <c:v>14</c:v>
                </c:pt>
                <c:pt idx="42">
                  <c:v>15</c:v>
                </c:pt>
                <c:pt idx="43">
                  <c:v>15</c:v>
                </c:pt>
                <c:pt idx="44">
                  <c:v>14</c:v>
                </c:pt>
                <c:pt idx="45">
                  <c:v>14</c:v>
                </c:pt>
                <c:pt idx="46">
                  <c:v>14</c:v>
                </c:pt>
                <c:pt idx="47">
                  <c:v>14</c:v>
                </c:pt>
                <c:pt idx="48">
                  <c:v>12</c:v>
                </c:pt>
                <c:pt idx="49">
                  <c:v>10</c:v>
                </c:pt>
                <c:pt idx="50">
                  <c:v>10</c:v>
                </c:pt>
                <c:pt idx="51">
                  <c:v>9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10</c:v>
                </c:pt>
                <c:pt idx="56">
                  <c:v>10</c:v>
                </c:pt>
                <c:pt idx="57">
                  <c:v>11</c:v>
                </c:pt>
                <c:pt idx="58">
                  <c:v>11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11</c:v>
                </c:pt>
                <c:pt idx="64">
                  <c:v>10</c:v>
                </c:pt>
                <c:pt idx="65">
                  <c:v>11</c:v>
                </c:pt>
                <c:pt idx="66">
                  <c:v>10</c:v>
                </c:pt>
                <c:pt idx="67">
                  <c:v>9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11</c:v>
                </c:pt>
                <c:pt idx="72">
                  <c:v>11</c:v>
                </c:pt>
                <c:pt idx="73">
                  <c:v>11</c:v>
                </c:pt>
                <c:pt idx="74">
                  <c:v>11</c:v>
                </c:pt>
                <c:pt idx="75">
                  <c:v>11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Bund!$A$30</c:f>
              <c:strCache>
                <c:ptCount val="1"/>
                <c:pt idx="0">
                  <c:v>Sonstige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Bund!$B$23:$BY$23</c:f>
              <c:strCache>
                <c:ptCount val="76"/>
                <c:pt idx="0">
                  <c:v>BTW 24.09.17</c:v>
                </c:pt>
                <c:pt idx="1">
                  <c:v>20.10.2017</c:v>
                </c:pt>
                <c:pt idx="2">
                  <c:v>20.11.2017</c:v>
                </c:pt>
                <c:pt idx="3">
                  <c:v>14.12.2017</c:v>
                </c:pt>
                <c:pt idx="4">
                  <c:v>04.01.2018</c:v>
                </c:pt>
                <c:pt idx="5">
                  <c:v>22.02.2018</c:v>
                </c:pt>
                <c:pt idx="6">
                  <c:v>01.03.2018</c:v>
                </c:pt>
                <c:pt idx="7">
                  <c:v>22.03.2018</c:v>
                </c:pt>
                <c:pt idx="8">
                  <c:v>05.04.2018</c:v>
                </c:pt>
                <c:pt idx="9">
                  <c:v>17.05.2018</c:v>
                </c:pt>
                <c:pt idx="10">
                  <c:v>14.06.2018</c:v>
                </c:pt>
                <c:pt idx="11">
                  <c:v>05.07.2018</c:v>
                </c:pt>
                <c:pt idx="12">
                  <c:v>02.08.2018</c:v>
                </c:pt>
                <c:pt idx="13">
                  <c:v>06.09.2018</c:v>
                </c:pt>
                <c:pt idx="14">
                  <c:v>20.09.2018</c:v>
                </c:pt>
                <c:pt idx="15">
                  <c:v>11.10.2018</c:v>
                </c:pt>
                <c:pt idx="16">
                  <c:v>18.10.2018</c:v>
                </c:pt>
                <c:pt idx="17">
                  <c:v>15.11.2018</c:v>
                </c:pt>
                <c:pt idx="18">
                  <c:v>29.11.2018</c:v>
                </c:pt>
                <c:pt idx="19">
                  <c:v>06.12.2018</c:v>
                </c:pt>
                <c:pt idx="20">
                  <c:v>13.12.2018</c:v>
                </c:pt>
                <c:pt idx="21">
                  <c:v>10.01.2019</c:v>
                </c:pt>
                <c:pt idx="22">
                  <c:v>24.01.2019</c:v>
                </c:pt>
                <c:pt idx="23">
                  <c:v>14.02.2019</c:v>
                </c:pt>
                <c:pt idx="24">
                  <c:v>21.02.2019</c:v>
                </c:pt>
                <c:pt idx="25">
                  <c:v>14.03.2019</c:v>
                </c:pt>
                <c:pt idx="26">
                  <c:v>21.03.2019</c:v>
                </c:pt>
                <c:pt idx="27">
                  <c:v>04.04.2019</c:v>
                </c:pt>
                <c:pt idx="28">
                  <c:v>17.04.2019</c:v>
                </c:pt>
                <c:pt idx="29">
                  <c:v>02.05.2019</c:v>
                </c:pt>
                <c:pt idx="30">
                  <c:v>17.05.2019</c:v>
                </c:pt>
                <c:pt idx="31">
                  <c:v>06.06.2019</c:v>
                </c:pt>
                <c:pt idx="32">
                  <c:v>27.06.2019</c:v>
                </c:pt>
                <c:pt idx="33">
                  <c:v>04.07.2019</c:v>
                </c:pt>
                <c:pt idx="34">
                  <c:v>25.07.2019</c:v>
                </c:pt>
                <c:pt idx="35">
                  <c:v>01.08.2019</c:v>
                </c:pt>
                <c:pt idx="36">
                  <c:v>22.08.2019</c:v>
                </c:pt>
                <c:pt idx="37">
                  <c:v>05.09.2019</c:v>
                </c:pt>
                <c:pt idx="38">
                  <c:v>10.10.2019</c:v>
                </c:pt>
                <c:pt idx="39">
                  <c:v>17.10.2019</c:v>
                </c:pt>
                <c:pt idx="40">
                  <c:v>07.11.2019</c:v>
                </c:pt>
                <c:pt idx="41">
                  <c:v>14.11.2019</c:v>
                </c:pt>
                <c:pt idx="42">
                  <c:v>05.12.2019</c:v>
                </c:pt>
                <c:pt idx="43">
                  <c:v>12.12.2019</c:v>
                </c:pt>
                <c:pt idx="44">
                  <c:v>09.01.2020</c:v>
                </c:pt>
                <c:pt idx="45">
                  <c:v>23.01.2020</c:v>
                </c:pt>
                <c:pt idx="46">
                  <c:v>06.02.2020</c:v>
                </c:pt>
                <c:pt idx="47">
                  <c:v>13.02.2020</c:v>
                </c:pt>
                <c:pt idx="48">
                  <c:v>05.03.2020</c:v>
                </c:pt>
                <c:pt idx="49">
                  <c:v>19.03.2020</c:v>
                </c:pt>
                <c:pt idx="50">
                  <c:v>02.04.2020</c:v>
                </c:pt>
                <c:pt idx="51">
                  <c:v>16.04.2020</c:v>
                </c:pt>
                <c:pt idx="52">
                  <c:v>07.05.2020</c:v>
                </c:pt>
                <c:pt idx="53">
                  <c:v>14.05.2020</c:v>
                </c:pt>
                <c:pt idx="54">
                  <c:v>04.06.2020</c:v>
                </c:pt>
                <c:pt idx="55">
                  <c:v>25.06.2020</c:v>
                </c:pt>
                <c:pt idx="56">
                  <c:v>02.07.2020</c:v>
                </c:pt>
                <c:pt idx="57">
                  <c:v>23.07.2020</c:v>
                </c:pt>
                <c:pt idx="58">
                  <c:v>06.08.2020</c:v>
                </c:pt>
                <c:pt idx="59">
                  <c:v>20.08.2020</c:v>
                </c:pt>
                <c:pt idx="60">
                  <c:v>03.09.2020</c:v>
                </c:pt>
                <c:pt idx="61">
                  <c:v>17.09.2020</c:v>
                </c:pt>
                <c:pt idx="62">
                  <c:v>01.10.2020</c:v>
                </c:pt>
                <c:pt idx="63">
                  <c:v>15.10.2020</c:v>
                </c:pt>
                <c:pt idx="64">
                  <c:v>12.11.2020</c:v>
                </c:pt>
                <c:pt idx="65">
                  <c:v>26.11.2020</c:v>
                </c:pt>
                <c:pt idx="66">
                  <c:v>03.12.2020</c:v>
                </c:pt>
                <c:pt idx="67">
                  <c:v>10.12.2020</c:v>
                </c:pt>
                <c:pt idx="68">
                  <c:v>07.01.2021</c:v>
                </c:pt>
                <c:pt idx="69">
                  <c:v>21.01.2021</c:v>
                </c:pt>
                <c:pt idx="70">
                  <c:v>04.02.2021</c:v>
                </c:pt>
                <c:pt idx="71">
                  <c:v>18.02.2021</c:v>
                </c:pt>
                <c:pt idx="72">
                  <c:v>04.03.2021</c:v>
                </c:pt>
                <c:pt idx="73">
                  <c:v>18.03.2021</c:v>
                </c:pt>
                <c:pt idx="74">
                  <c:v>01.04.2021</c:v>
                </c:pt>
                <c:pt idx="75">
                  <c:v>15.04.2021</c:v>
                </c:pt>
              </c:strCache>
            </c:strRef>
          </c:cat>
          <c:val>
            <c:numRef>
              <c:f>Bund!$B$30:$BY$30</c:f>
              <c:numCache>
                <c:formatCode>General</c:formatCode>
                <c:ptCount val="76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3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5</c:v>
                </c:pt>
                <c:pt idx="19">
                  <c:v>6</c:v>
                </c:pt>
                <c:pt idx="20">
                  <c:v>5</c:v>
                </c:pt>
                <c:pt idx="21">
                  <c:v>4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7</c:v>
                </c:pt>
                <c:pt idx="31">
                  <c:v>9</c:v>
                </c:pt>
                <c:pt idx="32">
                  <c:v>8</c:v>
                </c:pt>
                <c:pt idx="33">
                  <c:v>7</c:v>
                </c:pt>
                <c:pt idx="34">
                  <c:v>6</c:v>
                </c:pt>
                <c:pt idx="35">
                  <c:v>7</c:v>
                </c:pt>
                <c:pt idx="36">
                  <c:v>7</c:v>
                </c:pt>
                <c:pt idx="37">
                  <c:v>7</c:v>
                </c:pt>
                <c:pt idx="38">
                  <c:v>6</c:v>
                </c:pt>
                <c:pt idx="39">
                  <c:v>7</c:v>
                </c:pt>
                <c:pt idx="40">
                  <c:v>7</c:v>
                </c:pt>
                <c:pt idx="41">
                  <c:v>8</c:v>
                </c:pt>
                <c:pt idx="42">
                  <c:v>7</c:v>
                </c:pt>
                <c:pt idx="43">
                  <c:v>7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7</c:v>
                </c:pt>
                <c:pt idx="49">
                  <c:v>7</c:v>
                </c:pt>
                <c:pt idx="50">
                  <c:v>6</c:v>
                </c:pt>
                <c:pt idx="51">
                  <c:v>5</c:v>
                </c:pt>
                <c:pt idx="52">
                  <c:v>5</c:v>
                </c:pt>
                <c:pt idx="53">
                  <c:v>6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6</c:v>
                </c:pt>
                <c:pt idx="58">
                  <c:v>5</c:v>
                </c:pt>
                <c:pt idx="59">
                  <c:v>6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6</c:v>
                </c:pt>
                <c:pt idx="64">
                  <c:v>6</c:v>
                </c:pt>
                <c:pt idx="65">
                  <c:v>4</c:v>
                </c:pt>
                <c:pt idx="66">
                  <c:v>5</c:v>
                </c:pt>
                <c:pt idx="67">
                  <c:v>6</c:v>
                </c:pt>
                <c:pt idx="68">
                  <c:v>6</c:v>
                </c:pt>
                <c:pt idx="69">
                  <c:v>7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7</c:v>
                </c:pt>
                <c:pt idx="74">
                  <c:v>8</c:v>
                </c:pt>
                <c:pt idx="75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6778472"/>
        <c:axId val="516778864"/>
      </c:lineChart>
      <c:catAx>
        <c:axId val="51677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GB" panose="020B0406020204020204" pitchFamily="34" charset="0"/>
                <a:ea typeface="+mn-ea"/>
                <a:cs typeface="+mn-cs"/>
              </a:defRPr>
            </a:pPr>
            <a:endParaRPr lang="de-DE"/>
          </a:p>
        </c:txPr>
        <c:crossAx val="516778864"/>
        <c:crosses val="autoZero"/>
        <c:auto val="1"/>
        <c:lblAlgn val="ctr"/>
        <c:lblOffset val="100"/>
        <c:noMultiLvlLbl val="1"/>
      </c:catAx>
      <c:valAx>
        <c:axId val="516778864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GB" panose="020B0406020204020204" pitchFamily="34" charset="0"/>
                <a:ea typeface="+mn-ea"/>
                <a:cs typeface="+mn-cs"/>
              </a:defRPr>
            </a:pPr>
            <a:endParaRPr lang="de-DE"/>
          </a:p>
        </c:txPr>
        <c:crossAx val="51677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46339998863158"/>
          <c:y val="0.79443164791084009"/>
          <c:w val="0.58984324681000788"/>
          <c:h val="6.4231145069411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GB" panose="020B0406020204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Anfrage-Aktivitäten</a:t>
            </a:r>
            <a:r>
              <a:rPr lang="en-US" baseline="0"/>
              <a:t> der AfD im Bundestag 2019 (Auswahl)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Gesamt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Tabelle1!$A$2:$A$9</c:f>
              <c:strCache>
                <c:ptCount val="8"/>
                <c:pt idx="0">
                  <c:v>Sozial- und Arbeitsmarktpolitik</c:v>
                </c:pt>
                <c:pt idx="1">
                  <c:v>Außenpolitik</c:v>
                </c:pt>
                <c:pt idx="2">
                  <c:v>Migrationspolitik</c:v>
                </c:pt>
                <c:pt idx="3">
                  <c:v>Verkehrspolitik</c:v>
                </c:pt>
                <c:pt idx="4">
                  <c:v>Innere Sicherheit</c:v>
                </c:pt>
                <c:pt idx="5">
                  <c:v>Regierungshandeln</c:v>
                </c:pt>
                <c:pt idx="6">
                  <c:v>Wirtschafts- und Finanzpolitik</c:v>
                </c:pt>
                <c:pt idx="7">
                  <c:v>Verteidigungspolitik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132</c:v>
                </c:pt>
                <c:pt idx="1">
                  <c:v>83</c:v>
                </c:pt>
                <c:pt idx="2">
                  <c:v>58</c:v>
                </c:pt>
                <c:pt idx="3">
                  <c:v>52</c:v>
                </c:pt>
                <c:pt idx="4">
                  <c:v>51</c:v>
                </c:pt>
                <c:pt idx="5">
                  <c:v>44</c:v>
                </c:pt>
                <c:pt idx="6">
                  <c:v>37</c:v>
                </c:pt>
                <c:pt idx="7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4700832"/>
        <c:axId val="464701224"/>
        <c:axId val="0"/>
      </c:bar3DChart>
      <c:catAx>
        <c:axId val="4647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4701224"/>
        <c:crosses val="autoZero"/>
        <c:auto val="1"/>
        <c:lblAlgn val="ctr"/>
        <c:lblOffset val="100"/>
        <c:noMultiLvlLbl val="0"/>
      </c:catAx>
      <c:valAx>
        <c:axId val="46470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470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6CFEE-EB4E-B644-95E1-4A9A9D7ABC26}" type="datetime1">
              <a:rPr lang="de-DE" smtClean="0"/>
              <a:t>17.04.2021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B52D6-F885-1644-AF5B-C2DA8A95A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0499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44050-92C9-9044-98FA-184CC869BF27}" type="datetime1">
              <a:rPr lang="de-DE" smtClean="0"/>
              <a:t>17.04.2021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4B248-B24D-1B4F-BC9E-53EB40A8BB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437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6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2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7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2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7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3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44B248-B24D-1B4F-BC9E-53EB40A8BB24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67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63908" y="614180"/>
            <a:ext cx="4086478" cy="1635406"/>
          </a:xfrm>
        </p:spPr>
        <p:txBody>
          <a:bodyPr lIns="0" tIns="0" rIns="0" bIns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26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er alle Texte + Grafik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534413" y="4751348"/>
            <a:ext cx="508705" cy="2155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chemeClr val="bg1"/>
                </a:solidFill>
                <a:latin typeface="Point Semi Bold"/>
                <a:cs typeface="Point Semi Bold"/>
              </a:defRPr>
            </a:lvl1pPr>
          </a:lstStyle>
          <a:p>
            <a:fld id="{398F31F2-0239-6642-8212-393F89E1AC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3610" y="614179"/>
            <a:ext cx="7808686" cy="643629"/>
          </a:xfrm>
        </p:spPr>
        <p:txBody>
          <a:bodyPr lIns="0" tIns="0" rIns="0" bIns="0" anchor="t" anchorCtr="0"/>
          <a:lstStyle>
            <a:lvl1pPr>
              <a:defRPr b="1" i="0">
                <a:latin typeface="Point Extra Bold" pitchFamily="2" charset="77"/>
              </a:defRPr>
            </a:lvl1pPr>
          </a:lstStyle>
          <a:p>
            <a:r>
              <a:rPr lang="de-DE" dirty="0"/>
              <a:t>Überschrift bearbeiten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99CC5C69-0D5D-C443-935D-E35B0E01D5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723" y="1490870"/>
            <a:ext cx="7810500" cy="3001556"/>
          </a:xfrm>
        </p:spPr>
        <p:txBody>
          <a:bodyPr lIns="0" tIns="0" rIns="0" bIns="0">
            <a:normAutofit/>
          </a:bodyPr>
          <a:lstStyle>
            <a:lvl1pPr>
              <a:defRPr sz="1800" b="0" i="0">
                <a:latin typeface="DGB"/>
                <a:ea typeface="Frutiger 47 Light Condensed" charset="0"/>
                <a:cs typeface="Frutiger 47 Light Condensed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277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nicht Vo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2C5971A9-01D9-AE48-99D6-6A5FC418E9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339" y="627048"/>
            <a:ext cx="7775005" cy="386537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6EE6F7-F119-3848-93D5-94A7CE127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900" y="625126"/>
            <a:ext cx="6624112" cy="622276"/>
          </a:xfrm>
        </p:spPr>
        <p:txBody>
          <a:bodyPr lIns="0" tIns="0" rIns="0" bIns="0" anchor="t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Überschrift bearbeiten</a:t>
            </a: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xmlns="" id="{87B016E9-4568-FC4B-AA3E-CDE91407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13" y="4751348"/>
            <a:ext cx="508705" cy="2155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chemeClr val="bg1"/>
                </a:solidFill>
                <a:latin typeface="Point Semi Bold"/>
                <a:cs typeface="Point Semi Bold"/>
              </a:defRPr>
            </a:lvl1pPr>
          </a:lstStyle>
          <a:p>
            <a:fld id="{398F31F2-0239-6642-8212-393F89E1AC2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14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Text recht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5">
            <a:extLst>
              <a:ext uri="{FF2B5EF4-FFF2-40B4-BE49-F238E27FC236}">
                <a16:creationId xmlns:a16="http://schemas.microsoft.com/office/drawing/2014/main" xmlns="" id="{2C5971A9-01D9-AE48-99D6-6A5FC418E9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88779" y="627048"/>
            <a:ext cx="3900565" cy="386537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4F6EE6F7-F119-3848-93D5-94A7CE127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900" y="625125"/>
            <a:ext cx="3780774" cy="912361"/>
          </a:xfrm>
        </p:spPr>
        <p:txBody>
          <a:bodyPr lIns="0" tIns="0" rIns="0" bIns="0" anchor="t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Überschrift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7B016E9-4568-FC4B-AA3E-CDE91407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13" y="4751348"/>
            <a:ext cx="508705" cy="2155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chemeClr val="bg1"/>
                </a:solidFill>
                <a:latin typeface="Point Semi Bold"/>
                <a:cs typeface="Point Semi Bold"/>
              </a:defRPr>
            </a:lvl1pPr>
          </a:lstStyle>
          <a:p>
            <a:fld id="{398F31F2-0239-6642-8212-393F89E1AC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411163" y="1618408"/>
            <a:ext cx="3779837" cy="287421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888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orm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xmlns="" id="{651749D5-C782-7F44-AE52-06DE6D706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xmlns="" id="{4308FB23-60A4-C041-BF75-5621CCCBF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912" y="637570"/>
            <a:ext cx="8060267" cy="62227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e-DE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2856174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BECECA-8E90-134B-A35B-104AA65D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21" y="590171"/>
            <a:ext cx="7610399" cy="554927"/>
          </a:xfrm>
        </p:spPr>
        <p:txBody>
          <a:bodyPr lIns="0" tIns="0" rIns="0" bIns="0"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6">
            <a:extLst>
              <a:ext uri="{FF2B5EF4-FFF2-40B4-BE49-F238E27FC236}">
                <a16:creationId xmlns:a16="http://schemas.microsoft.com/office/drawing/2014/main" xmlns="" id="{4BC0B896-1331-704B-87D1-428E3A0F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13" y="4751348"/>
            <a:ext cx="508705" cy="2155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chemeClr val="bg1"/>
                </a:solidFill>
                <a:latin typeface="Point Semi Bold"/>
                <a:cs typeface="Point Semi Bold"/>
              </a:defRPr>
            </a:lvl1pPr>
          </a:lstStyle>
          <a:p>
            <a:fld id="{398F31F2-0239-6642-8212-393F89E1AC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3"/>
          </p:nvPr>
        </p:nvSpPr>
        <p:spPr>
          <a:xfrm>
            <a:off x="450850" y="1262063"/>
            <a:ext cx="7610475" cy="3189287"/>
          </a:xfrm>
        </p:spPr>
        <p:txBody>
          <a:bodyPr lIns="0" tIns="0" rIns="0" bIns="0"/>
          <a:lstStyle>
            <a:lvl1pPr marL="0" indent="0">
              <a:buFontTx/>
              <a:buNone/>
              <a:defRPr baseline="0">
                <a:latin typeface="DGB"/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99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/>
          <p:cNvSpPr txBox="1"/>
          <p:nvPr userDrawn="1"/>
        </p:nvSpPr>
        <p:spPr>
          <a:xfrm>
            <a:off x="1500444" y="3549637"/>
            <a:ext cx="1980178" cy="509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400" baseline="0" dirty="0" err="1" smtClean="0">
                <a:latin typeface="Point Semi Bold" charset="0"/>
              </a:rPr>
              <a:t>redenwirueber.de</a:t>
            </a:r>
            <a:endParaRPr lang="de-DE" sz="1400" baseline="0" dirty="0" smtClean="0">
              <a:latin typeface="Point Semi Bold" charset="0"/>
            </a:endParaRPr>
          </a:p>
          <a:p>
            <a:pPr>
              <a:lnSpc>
                <a:spcPct val="120000"/>
              </a:lnSpc>
            </a:pPr>
            <a:r>
              <a:rPr lang="de-DE" sz="1400" baseline="0" dirty="0" smtClean="0">
                <a:latin typeface="Point Semi Bold" charset="0"/>
              </a:rPr>
              <a:t>#</a:t>
            </a:r>
            <a:r>
              <a:rPr lang="de-DE" sz="1400" baseline="0" dirty="0" err="1" smtClean="0">
                <a:latin typeface="Point Semi Bold" charset="0"/>
              </a:rPr>
              <a:t>RedenWirÜber</a:t>
            </a:r>
            <a:endParaRPr lang="de-DE" sz="1400" baseline="0" dirty="0">
              <a:latin typeface="Point Semi Bold" charset="0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>
            <a:off x="4560278" y="770404"/>
            <a:ext cx="327244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cap="all" baseline="0" dirty="0" smtClean="0">
                <a:latin typeface="Point Extra Bold" charset="0"/>
              </a:rPr>
              <a:t>Danke für deine Aufmerksamkeit!</a:t>
            </a:r>
            <a:endParaRPr lang="de-DE" cap="all" baseline="0" dirty="0">
              <a:latin typeface="Point Extra Bold" charset="0"/>
            </a:endParaRP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0"/>
          </p:nvPr>
        </p:nvSpPr>
        <p:spPr>
          <a:xfrm>
            <a:off x="4560278" y="1589087"/>
            <a:ext cx="3629635" cy="1741488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457337" indent="0">
              <a:buFontTx/>
              <a:buNone/>
              <a:defRPr/>
            </a:lvl2pPr>
            <a:lvl3pPr marL="914674" indent="0">
              <a:buFontTx/>
              <a:buNone/>
              <a:defRPr/>
            </a:lvl3pPr>
            <a:lvl4pPr marL="1372011" indent="0">
              <a:buFontTx/>
              <a:buNone/>
              <a:defRPr/>
            </a:lvl4pPr>
            <a:lvl5pPr marL="1829348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949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2" y="66498"/>
            <a:ext cx="7610399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02818"/>
            <a:ext cx="7893781" cy="31536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31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9" r:id="rId4"/>
    <p:sldLayoutId id="2147483657" r:id="rId5"/>
    <p:sldLayoutId id="2147483658" r:id="rId6"/>
    <p:sldLayoutId id="2147483655" r:id="rId7"/>
  </p:sldLayoutIdLst>
  <p:hf hdr="0" ftr="0" dt="0"/>
  <p:txStyles>
    <p:titleStyle>
      <a:lvl1pPr algn="l" defTabSz="457337" rtl="0" eaLnBrk="1" latinLnBrk="0" hangingPunct="1">
        <a:spcBef>
          <a:spcPct val="0"/>
        </a:spcBef>
        <a:buNone/>
        <a:defRPr sz="2801" b="0" i="0" kern="1200" cap="all">
          <a:solidFill>
            <a:schemeClr val="tx1"/>
          </a:solidFill>
          <a:latin typeface="Point Extra Bold"/>
          <a:ea typeface="+mj-ea"/>
          <a:cs typeface="Point Extra Bold"/>
        </a:defRPr>
      </a:lvl1pPr>
    </p:titleStyle>
    <p:bodyStyle>
      <a:lvl1pPr marL="343003" indent="-343003" algn="l" defTabSz="457337" rtl="0" eaLnBrk="1" latinLnBrk="0" hangingPunct="1">
        <a:spcBef>
          <a:spcPct val="20000"/>
        </a:spcBef>
        <a:buClr>
          <a:srgbClr val="F00000"/>
        </a:buClr>
        <a:buFont typeface="Wingdings" charset="2"/>
        <a:buChar char="§"/>
        <a:defRPr sz="1800" b="0" i="0" kern="1200">
          <a:solidFill>
            <a:schemeClr val="tx1"/>
          </a:solidFill>
          <a:latin typeface="DGB"/>
          <a:ea typeface="Frutiger 47 Light Condensed" charset="0"/>
          <a:cs typeface="Frutiger 47 Light Condensed" charset="0"/>
        </a:defRPr>
      </a:lvl1pPr>
      <a:lvl2pPr marL="743173" indent="-285836" algn="l" defTabSz="457337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DGB"/>
          <a:ea typeface="Frutiger 47 Light Condensed" charset="0"/>
          <a:cs typeface="Frutiger 47 Light Condensed" charset="0"/>
        </a:defRPr>
      </a:lvl2pPr>
      <a:lvl3pPr marL="1143343" indent="-228669" algn="l" defTabSz="457337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DGB"/>
          <a:ea typeface="Frutiger 47 Light Condensed" charset="0"/>
          <a:cs typeface="Frutiger 47 Light Condensed" charset="0"/>
        </a:defRPr>
      </a:lvl3pPr>
      <a:lvl4pPr marL="1600680" indent="-228669" algn="l" defTabSz="457337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DGB"/>
          <a:ea typeface="Frutiger 47 Light Condensed" charset="0"/>
          <a:cs typeface="Frutiger 47 Light Condensed" charset="0"/>
        </a:defRPr>
      </a:lvl4pPr>
      <a:lvl5pPr marL="2058017" indent="-228669" algn="l" defTabSz="457337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DGB"/>
          <a:ea typeface="Frutiger 47 Light Condensed" charset="0"/>
          <a:cs typeface="Frutiger 47 Light Condensed" charset="0"/>
        </a:defRPr>
      </a:lvl5pPr>
      <a:lvl6pPr marL="2515354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65984" y="1322053"/>
            <a:ext cx="4331368" cy="611620"/>
          </a:xfrm>
        </p:spPr>
        <p:txBody>
          <a:bodyPr/>
          <a:lstStyle/>
          <a:p>
            <a:r>
              <a:rPr lang="de-DE" dirty="0" smtClean="0"/>
              <a:t>Workshop </a:t>
            </a:r>
            <a:br>
              <a:rPr lang="de-DE" dirty="0" smtClean="0"/>
            </a:br>
            <a:r>
              <a:rPr lang="de-DE" sz="2700" b="1" dirty="0" smtClean="0"/>
              <a:t>Die </a:t>
            </a:r>
            <a:r>
              <a:rPr lang="de-DE" sz="2700" b="1" dirty="0"/>
              <a:t>Demokratie verteidigen! Unsere Herausforderungen im </a:t>
            </a:r>
            <a:r>
              <a:rPr lang="de-DE" sz="2700" b="1" dirty="0" smtClean="0"/>
              <a:t>Wahljahr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/>
              <a:t>Transferkonferenz | 17.4.2021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200" dirty="0" smtClean="0"/>
              <a:t>DGB-BVV, VB 04, MIA, Marc Neumann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541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AFD: Ausblick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Zwei Parteitage (Kalkar und Dresden) haben gezeigt: Der Riss zwischen angeblich gemäßigtem Teil (</a:t>
            </a:r>
            <a:r>
              <a:rPr lang="de-DE" dirty="0" err="1" smtClean="0"/>
              <a:t>Meuthen</a:t>
            </a:r>
            <a:r>
              <a:rPr lang="de-DE" dirty="0" smtClean="0"/>
              <a:t> &amp; Co.) und angeblich aufgelöstem „Flügel“ geht mitten durch die Partei – jedenfalls durch die Delegierten zum Bundesparteitag</a:t>
            </a:r>
          </a:p>
          <a:p>
            <a:r>
              <a:rPr lang="de-DE" dirty="0" smtClean="0"/>
              <a:t>Dem </a:t>
            </a:r>
            <a:r>
              <a:rPr lang="de-DE" dirty="0" err="1" smtClean="0"/>
              <a:t>Meuthen</a:t>
            </a:r>
            <a:r>
              <a:rPr lang="de-DE" dirty="0" smtClean="0"/>
              <a:t>-Teil gelingt es immer weniger, Mehrheiten zu organisieren – der Einfluss des „Flügels“ wächst</a:t>
            </a:r>
          </a:p>
          <a:p>
            <a:r>
              <a:rPr lang="de-DE" dirty="0" smtClean="0"/>
              <a:t>AfD ist auf dem Weg zu einer „NPD light“</a:t>
            </a:r>
          </a:p>
          <a:p>
            <a:r>
              <a:rPr lang="de-DE" dirty="0" smtClean="0"/>
              <a:t>Stärkerer Einfluss völkisch-nationalistischer Positionen, garniert mit völkisch ausgerichteter Sozialpolitik, steigert die Bedrohung durch die AfD</a:t>
            </a:r>
          </a:p>
          <a:p>
            <a:r>
              <a:rPr lang="de-DE" dirty="0" smtClean="0"/>
              <a:t>Wähler in Ostdeutschland eher unbeeindruckt</a:t>
            </a:r>
          </a:p>
          <a:p>
            <a:r>
              <a:rPr lang="de-DE" dirty="0" smtClean="0"/>
              <a:t>Spaltung möglich, aber vermutlich erst nach der Bundestagswahl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61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Grosse</a:t>
            </a:r>
            <a:r>
              <a:rPr lang="de-DE" dirty="0" smtClean="0"/>
              <a:t> Verschwörung: Corona-Proteste &amp; Querdenker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Abb.: Plakat an der Reeperbahn („Docks“ und </a:t>
            </a:r>
            <a:br>
              <a:rPr lang="de-DE" dirty="0" smtClean="0"/>
            </a:br>
            <a:r>
              <a:rPr lang="de-DE" dirty="0" smtClean="0"/>
              <a:t>„Große Freiheit 36“)</a:t>
            </a:r>
          </a:p>
          <a:p>
            <a:r>
              <a:rPr lang="de-DE" dirty="0" smtClean="0"/>
              <a:t>Nicht immer leicht zu fassende Protestbewegung</a:t>
            </a:r>
          </a:p>
          <a:p>
            <a:r>
              <a:rPr lang="de-DE" dirty="0" smtClean="0"/>
              <a:t>Konjunkturelle Wellen der Proteste</a:t>
            </a:r>
          </a:p>
          <a:p>
            <a:r>
              <a:rPr lang="de-DE" dirty="0" smtClean="0"/>
              <a:t>Mittlerweile flächendeckend auch in kleinen Orten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25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Grosse</a:t>
            </a:r>
            <a:r>
              <a:rPr lang="de-DE" dirty="0" smtClean="0"/>
              <a:t> Verschwörung: Corona-Proteste, Querdenker, „HYGIENE-DEMOS“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Höhepunkte (Auswahl): </a:t>
            </a:r>
          </a:p>
          <a:p>
            <a:pPr lvl="1"/>
            <a:r>
              <a:rPr lang="de-DE" dirty="0" smtClean="0"/>
              <a:t>Demonstrationen in Stuttgart („Querdenken 711“, Michael </a:t>
            </a:r>
            <a:r>
              <a:rPr lang="de-DE" dirty="0" err="1" smtClean="0"/>
              <a:t>Ballweg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Demonstrationen am 1. und 29. August 2020 in Berlin</a:t>
            </a:r>
            <a:br>
              <a:rPr lang="de-DE" dirty="0" smtClean="0"/>
            </a:br>
            <a:r>
              <a:rPr lang="de-DE" dirty="0" smtClean="0"/>
              <a:t>(29.8.2020: „Sturm auf Berlin/Besetzung der Treppe des Reichstags)</a:t>
            </a:r>
          </a:p>
          <a:p>
            <a:pPr lvl="1"/>
            <a:r>
              <a:rPr lang="de-DE" dirty="0" smtClean="0"/>
              <a:t>München zwischen Mai 2020 und März 2021</a:t>
            </a:r>
          </a:p>
          <a:p>
            <a:pPr lvl="1"/>
            <a:r>
              <a:rPr lang="de-DE" dirty="0" smtClean="0"/>
              <a:t>Leipzig 7. November 2020 mit bis zu 45.000 Menschen</a:t>
            </a:r>
          </a:p>
          <a:p>
            <a:pPr lvl="1"/>
            <a:r>
              <a:rPr lang="de-DE" dirty="0" smtClean="0"/>
              <a:t>Kassel 20. März 2021 mit bis zu 20.000 Menschen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2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Grosse</a:t>
            </a:r>
            <a:r>
              <a:rPr lang="de-DE" dirty="0" smtClean="0"/>
              <a:t> Verschwörung: Corona-Proteste, Querdenker, „HYGIENE-DEMOS“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Zum Teil skurrile Szenerie: Junge Hippies schützen Reichsbürger vor Polizeizugriff (29.8.2020, Russische Botschaft Berlin)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Grosse</a:t>
            </a:r>
            <a:r>
              <a:rPr lang="de-DE" dirty="0" smtClean="0"/>
              <a:t> Verschwörung: Corona-Proteste, Querdenker, „HYGIENE-DEMOS“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Sinkende Hemmschwellen optisch „Bürgerlicher“ (zum Teil ganze Familienausflüge), mit klar erkennbaren Neonazis gemeinsam zu demonstrieren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11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Grosse</a:t>
            </a:r>
            <a:r>
              <a:rPr lang="de-DE" dirty="0" smtClean="0"/>
              <a:t> Verschwörung: Corona-Proteste, Querdenker, „HYGIENE-DEMOS“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Es gibt deutliche Versuche der AfD, sich an die Querdenker anzudienen („parlamentarischer Arm der Bewegung“, Beschlusslage des Parteitags in Dresden zu Maskenpflicht und </a:t>
            </a:r>
            <a:r>
              <a:rPr lang="de-DE" dirty="0" err="1" smtClean="0"/>
              <a:t>Impfrisikenaufklärung</a:t>
            </a:r>
            <a:r>
              <a:rPr lang="de-DE" dirty="0" smtClean="0"/>
              <a:t>)</a:t>
            </a:r>
          </a:p>
          <a:p>
            <a:r>
              <a:rPr lang="de-DE" dirty="0"/>
              <a:t>Die extreme Rechte hat – etwa für die Berliner Demonstrationen – massiv für die Teilnahme geworben (</a:t>
            </a:r>
            <a:r>
              <a:rPr lang="de-DE" dirty="0" smtClean="0"/>
              <a:t>NPD, Dritter Weg, Compact-Magazin unter Jürgen Elsässer, </a:t>
            </a:r>
            <a:r>
              <a:rPr lang="de-DE" dirty="0"/>
              <a:t>Götz </a:t>
            </a:r>
            <a:r>
              <a:rPr lang="de-DE" dirty="0" err="1"/>
              <a:t>Kubitschek</a:t>
            </a:r>
            <a:r>
              <a:rPr lang="de-DE" dirty="0"/>
              <a:t> </a:t>
            </a:r>
            <a:r>
              <a:rPr lang="de-DE" dirty="0" smtClean="0"/>
              <a:t>[Sezession] </a:t>
            </a:r>
            <a:r>
              <a:rPr lang="de-DE" dirty="0"/>
              <a:t>und Martin </a:t>
            </a:r>
            <a:r>
              <a:rPr lang="de-DE" dirty="0" err="1"/>
              <a:t>Sellner</a:t>
            </a:r>
            <a:r>
              <a:rPr lang="de-DE" dirty="0"/>
              <a:t> </a:t>
            </a:r>
            <a:r>
              <a:rPr lang="de-DE" dirty="0" smtClean="0"/>
              <a:t>[</a:t>
            </a:r>
            <a:r>
              <a:rPr lang="de-DE" dirty="0" err="1" smtClean="0"/>
              <a:t>Identitäre</a:t>
            </a:r>
            <a:r>
              <a:rPr lang="de-DE" dirty="0" smtClean="0"/>
              <a:t> Bewegung], Björn </a:t>
            </a:r>
            <a:r>
              <a:rPr lang="de-DE" dirty="0" err="1"/>
              <a:t>Höcke</a:t>
            </a:r>
            <a:r>
              <a:rPr lang="de-DE" dirty="0"/>
              <a:t> und Tino </a:t>
            </a:r>
            <a:r>
              <a:rPr lang="de-DE" dirty="0" err="1"/>
              <a:t>Chrupalla</a:t>
            </a:r>
            <a:r>
              <a:rPr lang="de-DE" dirty="0"/>
              <a:t> </a:t>
            </a:r>
            <a:r>
              <a:rPr lang="de-DE" dirty="0" smtClean="0"/>
              <a:t>[AfD])</a:t>
            </a:r>
            <a:endParaRPr lang="de-DE" dirty="0"/>
          </a:p>
          <a:p>
            <a:r>
              <a:rPr lang="de-DE" dirty="0" smtClean="0"/>
              <a:t>Die extreme Rechte setzt sich an die Spitze der Bewegung; zu Symbolfiguren wurden unter anderen Attila Hildmann und Ken </a:t>
            </a:r>
            <a:r>
              <a:rPr lang="de-DE" dirty="0" err="1" smtClean="0"/>
              <a:t>Jebsen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2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Grosse</a:t>
            </a:r>
            <a:r>
              <a:rPr lang="de-DE" dirty="0" smtClean="0"/>
              <a:t> Verschwörung: Corona-Proteste, Querdenker, „HYGIENE-DEMOS“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Es ist gelungen, symbolträchtige Bilder zu produzieren, etwa am 29.8.2020 in Berlin: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33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Grosse</a:t>
            </a:r>
            <a:r>
              <a:rPr lang="de-DE" dirty="0" smtClean="0"/>
              <a:t> Verschwörung: Corona-Proteste, Querdenker, „HYGIENE-DEMOS“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Einigende Motive über die Spektren hinweg:</a:t>
            </a:r>
          </a:p>
          <a:p>
            <a:pPr lvl="1"/>
            <a:r>
              <a:rPr lang="de-DE" dirty="0"/>
              <a:t>verkürzte Kapitalismuskritik (Lobby-Einfluss, Bereicherungsphantasien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Verharmlosung oder Verniedlichung der Pandemie, Abstreiten tödlicher Folgen</a:t>
            </a:r>
          </a:p>
          <a:p>
            <a:pPr lvl="1"/>
            <a:r>
              <a:rPr lang="de-DE" dirty="0" smtClean="0"/>
              <a:t>Sozialdarwinismus</a:t>
            </a:r>
            <a:endParaRPr lang="de-DE" dirty="0"/>
          </a:p>
          <a:p>
            <a:pPr lvl="1"/>
            <a:r>
              <a:rPr lang="de-DE" dirty="0" smtClean="0"/>
              <a:t>Behauptung, </a:t>
            </a:r>
            <a:r>
              <a:rPr lang="de-DE" dirty="0"/>
              <a:t>die Regierung wolle demokratische Grundrechte dauerhaft einschränken oder </a:t>
            </a:r>
            <a:r>
              <a:rPr lang="de-DE" dirty="0" smtClean="0"/>
              <a:t>aufheben</a:t>
            </a:r>
            <a:endParaRPr lang="de-DE" dirty="0"/>
          </a:p>
          <a:p>
            <a:pPr lvl="1"/>
            <a:r>
              <a:rPr lang="de-DE" dirty="0" smtClean="0"/>
              <a:t>Generelle Impfgegnerschaft</a:t>
            </a:r>
            <a:endParaRPr lang="de-DE" dirty="0"/>
          </a:p>
          <a:p>
            <a:pPr lvl="1"/>
            <a:r>
              <a:rPr lang="de-DE" dirty="0"/>
              <a:t>Glaube an Wirksamkeit von „Alternativmedizin</a:t>
            </a:r>
            <a:r>
              <a:rPr lang="de-DE" dirty="0" smtClean="0"/>
              <a:t>“</a:t>
            </a:r>
            <a:endParaRPr lang="de-DE" dirty="0"/>
          </a:p>
          <a:p>
            <a:pPr lvl="1"/>
            <a:r>
              <a:rPr lang="de-DE" dirty="0"/>
              <a:t>Behauptung einer Weltverschwörung (globale Elite, New World Order, </a:t>
            </a:r>
            <a:r>
              <a:rPr lang="de-DE" dirty="0" smtClean="0"/>
              <a:t>Fertilitätskontrolle, Q </a:t>
            </a:r>
            <a:r>
              <a:rPr lang="de-DE" dirty="0" err="1" smtClean="0"/>
              <a:t>Anon</a:t>
            </a:r>
            <a:r>
              <a:rPr lang="de-DE" dirty="0" smtClean="0"/>
              <a:t>/Missbrauch von Kindern)</a:t>
            </a:r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35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Grosse</a:t>
            </a:r>
            <a:r>
              <a:rPr lang="de-DE" dirty="0" smtClean="0"/>
              <a:t> Verschwörung: Corona-Proteste, Querdenker, „HYGIENE-DEMOS“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Versuch der Einschätzung, Positionierung der Gewerkschaften (mit Dank an Robert </a:t>
            </a:r>
            <a:r>
              <a:rPr lang="de-DE" dirty="0" err="1" smtClean="0"/>
              <a:t>Günthner</a:t>
            </a:r>
            <a:r>
              <a:rPr lang="de-DE" dirty="0" smtClean="0"/>
              <a:t>):</a:t>
            </a:r>
          </a:p>
          <a:p>
            <a:pPr lvl="1"/>
            <a:r>
              <a:rPr lang="de-DE" dirty="0" smtClean="0"/>
              <a:t>Zahl </a:t>
            </a:r>
            <a:r>
              <a:rPr lang="de-DE" dirty="0"/>
              <a:t>der Teilnehmenden </a:t>
            </a:r>
            <a:r>
              <a:rPr lang="de-DE" dirty="0" smtClean="0"/>
              <a:t>und regionale </a:t>
            </a:r>
            <a:r>
              <a:rPr lang="de-DE" dirty="0"/>
              <a:t>Verbreitung </a:t>
            </a:r>
            <a:r>
              <a:rPr lang="de-DE" dirty="0" smtClean="0"/>
              <a:t>übertreffen die </a:t>
            </a:r>
            <a:r>
              <a:rPr lang="de-DE" dirty="0"/>
              <a:t>Ausdehnung der </a:t>
            </a:r>
            <a:r>
              <a:rPr lang="de-DE" dirty="0" err="1" smtClean="0"/>
              <a:t>Pegida</a:t>
            </a:r>
            <a:r>
              <a:rPr lang="de-DE" dirty="0" smtClean="0"/>
              <a:t>-Demos</a:t>
            </a:r>
            <a:endParaRPr lang="de-DE" dirty="0"/>
          </a:p>
          <a:p>
            <a:pPr lvl="1"/>
            <a:r>
              <a:rPr lang="de-DE" dirty="0" smtClean="0"/>
              <a:t>Die </a:t>
            </a:r>
            <a:r>
              <a:rPr lang="de-DE" dirty="0"/>
              <a:t>Verbindung dieser Demos </a:t>
            </a:r>
            <a:r>
              <a:rPr lang="de-DE" dirty="0" smtClean="0"/>
              <a:t>(muss nicht für </a:t>
            </a:r>
            <a:r>
              <a:rPr lang="de-DE" dirty="0"/>
              <a:t>jeden einzelnen Teilnehmer </a:t>
            </a:r>
            <a:r>
              <a:rPr lang="de-DE" dirty="0" smtClean="0"/>
              <a:t>zutreffen) </a:t>
            </a:r>
            <a:r>
              <a:rPr lang="de-DE" dirty="0"/>
              <a:t>und der dort formulierten Inhalte zu rechtsextremen Positionen und Strukturen ist evident. Inhaltlich: Elitenkritik, Aufruf zu neuer Verfassung und Ablehnung der Demokratie, Verschwörungsmythen und Antisemitismus, Antirationalismus, </a:t>
            </a:r>
            <a:r>
              <a:rPr lang="de-DE" dirty="0" smtClean="0"/>
              <a:t>Geschichtsrelativierung</a:t>
            </a:r>
            <a:endParaRPr lang="de-DE" dirty="0"/>
          </a:p>
          <a:p>
            <a:pPr lvl="1"/>
            <a:r>
              <a:rPr lang="de-DE" dirty="0" smtClean="0"/>
              <a:t>Beteiligung </a:t>
            </a:r>
            <a:r>
              <a:rPr lang="de-DE" dirty="0"/>
              <a:t>von Rechtsextremen ohne Probleme, Rechtsextreme und Verschwörungserzähler als Redner, punktuell </a:t>
            </a:r>
            <a:r>
              <a:rPr lang="de-DE" dirty="0" smtClean="0"/>
              <a:t>Verbindungen </a:t>
            </a:r>
            <a:r>
              <a:rPr lang="de-DE" dirty="0"/>
              <a:t>zur AfD </a:t>
            </a:r>
            <a:r>
              <a:rPr lang="de-DE" dirty="0" smtClean="0"/>
              <a:t>(„Besucher“ im Reichstag</a:t>
            </a:r>
            <a:r>
              <a:rPr lang="de-DE" dirty="0"/>
              <a:t>), aber auch symbolische Unterstützung durch die AfD in Parlamenten (Plakate, Ablehnung Mundschutz,…).</a:t>
            </a:r>
          </a:p>
          <a:p>
            <a:pPr lvl="1"/>
            <a:r>
              <a:rPr lang="de-DE" dirty="0" smtClean="0"/>
              <a:t>Die </a:t>
            </a:r>
            <a:r>
              <a:rPr lang="de-DE" dirty="0"/>
              <a:t>Kundgebungen radikalisieren sich: ständige juristische Auseinandersetzungen, Ignorieren der Auflagen, Angriffe auf </a:t>
            </a:r>
            <a:r>
              <a:rPr lang="de-DE" dirty="0" err="1"/>
              <a:t>Journalist_innen</a:t>
            </a:r>
            <a:r>
              <a:rPr lang="de-DE" dirty="0"/>
              <a:t> und Meinungsfreiheit, verbale Attacken im Bundestag, Aggressivität gegenüber </a:t>
            </a:r>
            <a:r>
              <a:rPr lang="de-DE" dirty="0" err="1" smtClean="0"/>
              <a:t>Polizist_innen</a:t>
            </a:r>
            <a:endParaRPr lang="de-DE" dirty="0"/>
          </a:p>
          <a:p>
            <a:pPr lvl="1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7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Grosse</a:t>
            </a:r>
            <a:r>
              <a:rPr lang="de-DE" dirty="0" smtClean="0"/>
              <a:t> Verschwörung: Corona-Proteste, Querdenker, „HYGIENE-DEMOS“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de-DE" dirty="0" smtClean="0"/>
              <a:t>Demos könnten </a:t>
            </a:r>
            <a:r>
              <a:rPr lang="de-DE" dirty="0"/>
              <a:t>den Kern einer neuen, rechten „Massenbewegung“ bilden, an der einerseits die AfD politisch-strategisch anknüpfen oder es zumindest versuchen kann (Corona als neues „Flüchtlingsthema“).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politische </a:t>
            </a:r>
            <a:r>
              <a:rPr lang="de-DE" dirty="0"/>
              <a:t>Einordnung der Demos und </a:t>
            </a:r>
            <a:r>
              <a:rPr lang="de-DE" dirty="0" smtClean="0"/>
              <a:t>deutliche Positionierungen von DGB und Gewerkschaften sind wichtig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inhaltlich </a:t>
            </a:r>
            <a:r>
              <a:rPr lang="de-DE" dirty="0"/>
              <a:t>solidarische, soziale, rationale Politik der Gewerkschaften </a:t>
            </a:r>
            <a:r>
              <a:rPr lang="de-DE" dirty="0" smtClean="0"/>
              <a:t>darstellen. </a:t>
            </a:r>
            <a:r>
              <a:rPr lang="de-DE" dirty="0"/>
              <a:t>Praktisch zeigen, auch bei Warnstreiks oder öffentlichen Aktionen wie IGM: Demos mit AHA-Regeln sind möglich. Wir machen das!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weiterhin </a:t>
            </a:r>
            <a:r>
              <a:rPr lang="de-DE" dirty="0"/>
              <a:t>und verstärkt mit anderen zusammen: Die Leugnung der Pandemie ist nicht mehrheitsfähig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im </a:t>
            </a:r>
            <a:r>
              <a:rPr lang="de-DE" dirty="0"/>
              <a:t>Bundestagswahlkampf den Zusammenhang von Demokratie und Sozialstaat in den Mittelpunkt stellen; Motto: Sicherheit in der Krise</a:t>
            </a:r>
            <a:r>
              <a:rPr lang="de-DE" dirty="0" smtClean="0"/>
              <a:t>!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55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AFD: Keine schlechten </a:t>
            </a:r>
            <a:r>
              <a:rPr lang="de-DE" dirty="0" err="1" smtClean="0"/>
              <a:t>nachrichten</a:t>
            </a:r>
            <a:r>
              <a:rPr lang="de-DE" dirty="0" smtClean="0"/>
              <a:t>, aber auch keine </a:t>
            </a:r>
            <a:r>
              <a:rPr lang="de-DE" dirty="0" err="1" smtClean="0"/>
              <a:t>entwarnung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Seit Oktober 2017 </a:t>
            </a:r>
            <a:r>
              <a:rPr lang="de-DE" dirty="0" smtClean="0"/>
              <a:t>sitzt die AfD im Deutschen Bundestag; sie ist auch im Europäischen Parlament und in allen Länderparlamenten vertreten</a:t>
            </a:r>
          </a:p>
          <a:p>
            <a:r>
              <a:rPr lang="de-DE" dirty="0" smtClean="0"/>
              <a:t>Bei der Bundestagswahl 2017 erzielte sie 12,6 Prozent der Zweitstimmen</a:t>
            </a:r>
          </a:p>
          <a:p>
            <a:r>
              <a:rPr lang="de-DE" dirty="0" smtClean="0"/>
              <a:t>In Umfragen konnte sie zu ihren „besten“ Zeiten 18 Prozent erzielen (20.9.2018); inzwischen kommt sie „nur“ noch auf 11 Prozent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1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Blickpunkt </a:t>
            </a:r>
            <a:br>
              <a:rPr lang="de-DE" dirty="0" smtClean="0"/>
            </a:br>
            <a:r>
              <a:rPr lang="de-DE" dirty="0" smtClean="0"/>
              <a:t>Corona-Proteste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Erscheint jetzt</a:t>
            </a:r>
          </a:p>
          <a:p>
            <a:r>
              <a:rPr lang="de-DE" dirty="0" smtClean="0"/>
              <a:t>Ihr seid die ersten, die das Heft </a:t>
            </a:r>
            <a:br>
              <a:rPr lang="de-DE" dirty="0" smtClean="0"/>
            </a:br>
            <a:r>
              <a:rPr lang="de-DE" dirty="0" smtClean="0"/>
              <a:t>als Online-Version erhalten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8" t="10494" r="34931" b="11976"/>
          <a:stretch/>
        </p:blipFill>
        <p:spPr bwMode="auto">
          <a:xfrm rot="300000">
            <a:off x="3797300" y="330201"/>
            <a:ext cx="4304451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Handlungshilfe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0370" r="33889" b="17160"/>
          <a:stretch/>
        </p:blipFill>
        <p:spPr bwMode="auto">
          <a:xfrm rot="780000">
            <a:off x="3972193" y="387081"/>
            <a:ext cx="4031455" cy="51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8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handlungshilfe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Im Kern:</a:t>
            </a:r>
          </a:p>
          <a:p>
            <a:pPr lvl="1"/>
            <a:r>
              <a:rPr lang="de-DE" dirty="0" smtClean="0"/>
              <a:t>Der DGB lädt die AfD nicht zu eigenen Veranstaltungen ein</a:t>
            </a:r>
          </a:p>
          <a:p>
            <a:pPr lvl="1"/>
            <a:r>
              <a:rPr lang="de-DE" dirty="0" smtClean="0"/>
              <a:t>Der DGB nimmt nicht an Veranstaltungen von AfD und extremer Rechter teil; Einladungen weisen wir zurück</a:t>
            </a:r>
          </a:p>
          <a:p>
            <a:pPr lvl="1"/>
            <a:r>
              <a:rPr lang="de-DE" dirty="0" smtClean="0"/>
              <a:t>Der DGB bewertet im Einzelfall, ob er an Veranstaltungen Dritter teilnimmt, zu denen auch die AfD eingeladen ist (Beispiel: Podiumsdiskussion)</a:t>
            </a:r>
          </a:p>
          <a:p>
            <a:pPr lvl="1"/>
            <a:r>
              <a:rPr lang="de-DE" dirty="0" smtClean="0"/>
              <a:t>Keine Normalisierung der AfD!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7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Meldeketten bei </a:t>
            </a:r>
            <a:r>
              <a:rPr lang="de-DE" dirty="0" err="1" smtClean="0"/>
              <a:t>bedrohungen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6" t="14493" r="32847" b="27532"/>
          <a:stretch/>
        </p:blipFill>
        <p:spPr bwMode="auto">
          <a:xfrm>
            <a:off x="3400985" y="1084510"/>
            <a:ext cx="4511113" cy="43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BLICKPUNKT </a:t>
            </a:r>
            <a:br>
              <a:rPr lang="de-DE" dirty="0" smtClean="0"/>
            </a:br>
            <a:r>
              <a:rPr lang="de-DE" dirty="0" smtClean="0"/>
              <a:t>Sozialpolitik der AfD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Überarbeitung/Aktualisierung </a:t>
            </a:r>
            <a:br>
              <a:rPr lang="de-DE" dirty="0" smtClean="0"/>
            </a:br>
            <a:r>
              <a:rPr lang="de-DE" dirty="0" smtClean="0"/>
              <a:t>in den nächsten Wochen geplant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7" t="10494" r="36806" b="20370"/>
          <a:stretch/>
        </p:blipFill>
        <p:spPr bwMode="auto">
          <a:xfrm rot="480000">
            <a:off x="4418548" y="660400"/>
            <a:ext cx="389128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9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Monatsberichte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7" t="10494" r="33612" b="11975"/>
          <a:stretch/>
        </p:blipFill>
        <p:spPr bwMode="auto">
          <a:xfrm rot="360000">
            <a:off x="3702466" y="382723"/>
            <a:ext cx="4525589" cy="60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4294967295"/>
          </p:nvPr>
        </p:nvSpPr>
        <p:spPr>
          <a:xfrm>
            <a:off x="4572000" y="1595338"/>
            <a:ext cx="3280181" cy="1549366"/>
          </a:xfrm>
        </p:spPr>
        <p:txBody>
          <a:bodyPr lIns="0" tIns="0" rIns="0" bIns="0">
            <a:normAutofit fontScale="8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DGB-Bundesvorstand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Henriette-Herz-Platz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10178 Berlin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030/24060-0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Marc Neumann (VB 04, Bereich MIA)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marc.neumann@dgb.de </a:t>
            </a:r>
          </a:p>
        </p:txBody>
      </p:sp>
    </p:spTree>
    <p:extLst>
      <p:ext uri="{BB962C8B-B14F-4D97-AF65-F5344CB8AC3E}">
        <p14:creationId xmlns:p14="http://schemas.microsoft.com/office/powerpoint/2010/main" val="3320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Zukunftsdialog – dialograum </a:t>
            </a:r>
            <a:br>
              <a:rPr lang="de-DE" sz="2000" dirty="0" smtClean="0"/>
            </a:br>
            <a:r>
              <a:rPr lang="de-DE" sz="2000" dirty="0" smtClean="0"/>
              <a:t>„Demokratie und </a:t>
            </a:r>
            <a:r>
              <a:rPr lang="de-DE" sz="2000" dirty="0" err="1" smtClean="0"/>
              <a:t>ZuSAMMENHALT</a:t>
            </a:r>
            <a:r>
              <a:rPr lang="de-DE" sz="2000" dirty="0" smtClean="0"/>
              <a:t>“</a:t>
            </a:r>
            <a:endParaRPr lang="de-DE" sz="20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9646694"/>
              </p:ext>
            </p:extLst>
          </p:nvPr>
        </p:nvGraphicFramePr>
        <p:xfrm>
          <a:off x="360947" y="42111"/>
          <a:ext cx="8682171" cy="501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83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31975" r="24931" b="18149"/>
          <a:stretch/>
        </p:blipFill>
        <p:spPr bwMode="auto">
          <a:xfrm>
            <a:off x="414722" y="474537"/>
            <a:ext cx="7090977" cy="401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8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Landtagswahl </a:t>
            </a:r>
            <a:r>
              <a:rPr lang="de-DE" dirty="0" err="1" smtClean="0"/>
              <a:t>baden-württemberg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Bild 2" descr="Macintosh HD:private:var:folders:7x:nzsvt7h972ggl71cxslckz1c0000gn:T:TemporaryItems:Bildschirmfoto 2021-03-15 um 00.13.5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3" y="1041400"/>
            <a:ext cx="5139372" cy="35758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6896686" y="4185503"/>
            <a:ext cx="166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SWR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766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r="50000" b="35000"/>
          <a:stretch/>
        </p:blipFill>
        <p:spPr bwMode="auto">
          <a:xfrm>
            <a:off x="403610" y="614178"/>
            <a:ext cx="6825418" cy="387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4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Landtagswahl Rheinland-Pfalz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 9" descr="Macintosh HD:Users:marc:Desktop:Bildschirmfoto 2021-03-15 um 00.50.4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" y="1060199"/>
            <a:ext cx="5193347" cy="35213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6896686" y="4185503"/>
            <a:ext cx="166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SWR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064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AFD: Ursachen für Zustimmungsverlust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Absturz seit Beginn der Corona-Pandemie 2020 aus mehreren Gründen:</a:t>
            </a:r>
          </a:p>
          <a:p>
            <a:pPr lvl="1"/>
            <a:r>
              <a:rPr lang="de-DE" dirty="0" smtClean="0"/>
              <a:t>Wegbrechen des Aufhängers Einwanderung/Geflüchtete</a:t>
            </a:r>
          </a:p>
          <a:p>
            <a:pPr lvl="1"/>
            <a:r>
              <a:rPr lang="de-DE" dirty="0" smtClean="0"/>
              <a:t>Keine klare Linie in der Beurteilung der Gefahren durch Covid-19 und der notwendigen Maßnahmen</a:t>
            </a:r>
          </a:p>
          <a:p>
            <a:pPr lvl="1"/>
            <a:r>
              <a:rPr lang="de-DE" dirty="0" smtClean="0"/>
              <a:t>Öffentlich ausgetragene Auseinandersetzungen zwischen dem (formell aufgelösten) extrem rechten Flügel und der </a:t>
            </a:r>
            <a:r>
              <a:rPr lang="de-DE" dirty="0" err="1" smtClean="0"/>
              <a:t>Meuthen</a:t>
            </a:r>
            <a:r>
              <a:rPr lang="de-DE" dirty="0" smtClean="0"/>
              <a:t>-Fraktion</a:t>
            </a:r>
          </a:p>
          <a:p>
            <a:pPr lvl="1"/>
            <a:r>
              <a:rPr lang="de-DE" dirty="0" smtClean="0"/>
              <a:t>Einstufung der Gesamtpartei in mehreren Bundesländern durch Verfassungsschutzbehörden (Verdachtsfall), </a:t>
            </a:r>
            <a:r>
              <a:rPr lang="de-DE" dirty="0" err="1" smtClean="0"/>
              <a:t>Prüffall</a:t>
            </a:r>
            <a:r>
              <a:rPr lang="de-DE" dirty="0" smtClean="0"/>
              <a:t> im Bund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38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Aktivitäten der </a:t>
            </a:r>
            <a:r>
              <a:rPr lang="de-DE" dirty="0" err="1" smtClean="0"/>
              <a:t>afd</a:t>
            </a:r>
            <a:r>
              <a:rPr lang="de-DE" dirty="0" smtClean="0"/>
              <a:t> im </a:t>
            </a:r>
            <a:r>
              <a:rPr lang="de-DE" dirty="0" err="1" smtClean="0"/>
              <a:t>bundestag</a:t>
            </a:r>
            <a:r>
              <a:rPr lang="de-DE" dirty="0" smtClean="0"/>
              <a:t> 2019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5403196"/>
              </p:ext>
            </p:extLst>
          </p:nvPr>
        </p:nvGraphicFramePr>
        <p:xfrm>
          <a:off x="403610" y="1127760"/>
          <a:ext cx="819937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7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-Vorlage_Zukunftsdialog_final">
  <a:themeElements>
    <a:clrScheme name="Zukunftsdialog 3">
      <a:dk1>
        <a:srgbClr val="000000"/>
      </a:dk1>
      <a:lt1>
        <a:srgbClr val="FFFFFF"/>
      </a:lt1>
      <a:dk2>
        <a:srgbClr val="8B3BAA"/>
      </a:dk2>
      <a:lt2>
        <a:srgbClr val="FFFFFF"/>
      </a:lt2>
      <a:accent1>
        <a:srgbClr val="8B3BAA"/>
      </a:accent1>
      <a:accent2>
        <a:srgbClr val="F00000"/>
      </a:accent2>
      <a:accent3>
        <a:srgbClr val="78D2B3"/>
      </a:accent3>
      <a:accent4>
        <a:srgbClr val="FFA6A6"/>
      </a:accent4>
      <a:accent5>
        <a:srgbClr val="CEEBD9"/>
      </a:accent5>
      <a:accent6>
        <a:srgbClr val="D6BCDD"/>
      </a:accent6>
      <a:hlink>
        <a:srgbClr val="8B3BAA"/>
      </a:hlink>
      <a:folHlink>
        <a:srgbClr val="78D2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-Vorlage Mustervorlage_Zukunftsdialog_final.potx [Schreibgeschützt]" id="{9D36948B-7C26-440C-A8C9-4529D49A9C4D}" vid="{55579B69-E117-47DE-97B1-8D712B4C587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PP-Vorlage Mustervorlage_Zukunftsdialog_final</Template>
  <TotalTime>0</TotalTime>
  <Words>978</Words>
  <Application>Microsoft Office PowerPoint</Application>
  <PresentationFormat>Benutzerdefiniert</PresentationFormat>
  <Paragraphs>128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Arial</vt:lpstr>
      <vt:lpstr>Calibri</vt:lpstr>
      <vt:lpstr>DGB</vt:lpstr>
      <vt:lpstr>Frutiger 47 Light Condensed</vt:lpstr>
      <vt:lpstr>Point Extra Bold</vt:lpstr>
      <vt:lpstr>Point Semi Bold</vt:lpstr>
      <vt:lpstr>Wingdings</vt:lpstr>
      <vt:lpstr>PP-Vorlage_Zukunftsdialog_final</vt:lpstr>
      <vt:lpstr>Workshop  Die Demokratie verteidigen! Unsere Herausforderungen im Wahljahr Transferkonferenz | 17.4.2021  DGB-BVV, VB 04, MIA, Marc Neumann</vt:lpstr>
      <vt:lpstr>AFD: Keine schlechten nachrichten, aber auch keine entwarnung</vt:lpstr>
      <vt:lpstr>Zukunftsdialog – dialograum  „Demokratie und ZuSAMMENHALT“</vt:lpstr>
      <vt:lpstr>PowerPoint-Präsentation</vt:lpstr>
      <vt:lpstr>Landtagswahl baden-württemberg</vt:lpstr>
      <vt:lpstr>PowerPoint-Präsentation</vt:lpstr>
      <vt:lpstr>Landtagswahl Rheinland-Pfalz</vt:lpstr>
      <vt:lpstr>AFD: Ursachen für Zustimmungsverlust</vt:lpstr>
      <vt:lpstr>Aktivitäten der afd im bundestag 2019</vt:lpstr>
      <vt:lpstr>AFD: Ausblick</vt:lpstr>
      <vt:lpstr>Die Grosse Verschwörung: Corona-Proteste &amp; Querdenker </vt:lpstr>
      <vt:lpstr>Die Grosse Verschwörung: Corona-Proteste, Querdenker, „HYGIENE-DEMOS“ </vt:lpstr>
      <vt:lpstr>Die Grosse Verschwörung: Corona-Proteste, Querdenker, „HYGIENE-DEMOS“ </vt:lpstr>
      <vt:lpstr>Die Grosse Verschwörung: Corona-Proteste, Querdenker, „HYGIENE-DEMOS“ </vt:lpstr>
      <vt:lpstr>Die Grosse Verschwörung: Corona-Proteste, Querdenker, „HYGIENE-DEMOS“ </vt:lpstr>
      <vt:lpstr>Die Grosse Verschwörung: Corona-Proteste, Querdenker, „HYGIENE-DEMOS“ </vt:lpstr>
      <vt:lpstr>Die Grosse Verschwörung: Corona-Proteste, Querdenker, „HYGIENE-DEMOS“ </vt:lpstr>
      <vt:lpstr>Die Grosse Verschwörung: Corona-Proteste, Querdenker, „HYGIENE-DEMOS“ </vt:lpstr>
      <vt:lpstr>Die Grosse Verschwörung: Corona-Proteste, Querdenker, „HYGIENE-DEMOS“ </vt:lpstr>
      <vt:lpstr>Blickpunkt  Corona-Proteste</vt:lpstr>
      <vt:lpstr>Handlungshilfe</vt:lpstr>
      <vt:lpstr>handlungshilfe</vt:lpstr>
      <vt:lpstr>Meldeketten bei bedrohungen</vt:lpstr>
      <vt:lpstr>BLICKPUNKT  Sozialpolitik der AfD</vt:lpstr>
      <vt:lpstr>Monatsberichte</vt:lpstr>
      <vt:lpstr>PowerPoint-Präsentation</vt:lpstr>
    </vt:vector>
  </TitlesOfParts>
  <Company>Deutscher Gewerkschaftsbund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„gefährdung der Demokratie durch die extreme rechte“ regionalkonferenzen 2020</dc:title>
  <dc:creator>Neumann, Marc (DGB-BVV)</dc:creator>
  <cp:lastModifiedBy>Neumann, Marc (DGB-BVV)</cp:lastModifiedBy>
  <cp:revision>45</cp:revision>
  <cp:lastPrinted>2020-02-12T11:56:21Z</cp:lastPrinted>
  <dcterms:created xsi:type="dcterms:W3CDTF">2020-02-12T08:26:22Z</dcterms:created>
  <dcterms:modified xsi:type="dcterms:W3CDTF">2021-04-17T08:27:10Z</dcterms:modified>
</cp:coreProperties>
</file>