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11"/>
  </p:notesMasterIdLst>
  <p:sldIdLst>
    <p:sldId id="256" r:id="rId2"/>
    <p:sldId id="329" r:id="rId3"/>
    <p:sldId id="330" r:id="rId4"/>
    <p:sldId id="327" r:id="rId5"/>
    <p:sldId id="274" r:id="rId6"/>
    <p:sldId id="275" r:id="rId7"/>
    <p:sldId id="331" r:id="rId8"/>
    <p:sldId id="328" r:id="rId9"/>
    <p:sldId id="332" r:id="rId10"/>
  </p:sldIdLst>
  <p:sldSz cx="12192000" cy="6858000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E656E3-0217-4B8E-ADFD-6702912143CF}" v="2" dt="2020-12-11T14:55:12.5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014" autoAdjust="0"/>
    <p:restoredTop sz="94598" autoAdjust="0"/>
  </p:normalViewPr>
  <p:slideViewPr>
    <p:cSldViewPr snapToGrid="0">
      <p:cViewPr varScale="1">
        <p:scale>
          <a:sx n="66" d="100"/>
          <a:sy n="66" d="100"/>
        </p:scale>
        <p:origin x="4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656" y="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D265E-BB07-4728-B559-979275085A52}" type="datetimeFigureOut">
              <a:rPr lang="de-DE" smtClean="0"/>
              <a:t>20.04.2021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AB12C-91A6-43FC-9DEF-7447CC56C1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06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AB12C-91A6-43FC-9DEF-7447CC56C1F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02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23392" y="2348880"/>
            <a:ext cx="10368459" cy="1311531"/>
          </a:xfrm>
        </p:spPr>
        <p:txBody>
          <a:bodyPr/>
          <a:lstStyle>
            <a:lvl1pPr>
              <a:defRPr sz="5333" b="0">
                <a:solidFill>
                  <a:schemeClr val="tx1"/>
                </a:solidFill>
              </a:defRPr>
            </a:lvl1pPr>
          </a:lstStyle>
          <a:p>
            <a:r>
              <a:rPr lang="de-DE"/>
              <a:t>Titel der Präsentation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23392" y="3664567"/>
            <a:ext cx="10368459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67">
                <a:solidFill>
                  <a:schemeClr val="tx1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Anlass, Ort und Datum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4417" y="336000"/>
            <a:ext cx="8640000" cy="1055059"/>
          </a:xfrm>
          <a:prstGeom prst="rect">
            <a:avLst/>
          </a:prstGeom>
        </p:spPr>
        <p:txBody>
          <a:bodyPr lIns="0" tIns="46800" rIns="0" bIns="46800" anchor="b">
            <a:normAutofit/>
          </a:bodyPr>
          <a:lstStyle>
            <a:lvl1pPr marL="0" indent="0">
              <a:lnSpc>
                <a:spcPts val="4000"/>
              </a:lnSpc>
              <a:buNone/>
              <a:defRPr sz="3733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Thema oder Anlass</a:t>
            </a:r>
          </a:p>
        </p:txBody>
      </p:sp>
    </p:spTree>
    <p:extLst>
      <p:ext uri="{BB962C8B-B14F-4D97-AF65-F5344CB8AC3E}">
        <p14:creationId xmlns:p14="http://schemas.microsoft.com/office/powerpoint/2010/main" val="145140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194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156683" y="5521572"/>
            <a:ext cx="1179603" cy="76963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Bef>
                <a:spcPts val="0"/>
              </a:spcBef>
              <a:tabLst>
                <a:tab pos="599002" algn="l"/>
              </a:tabLst>
            </a:pPr>
            <a:r>
              <a:rPr lang="de-DE" sz="1467">
                <a:ea typeface="Meiryo" pitchFamily="34" charset="-128"/>
                <a:cs typeface="Meiryo" pitchFamily="34" charset="-128"/>
              </a:rPr>
              <a:t>Telefon 	(+49)</a:t>
            </a:r>
          </a:p>
          <a:p>
            <a:pPr>
              <a:spcBef>
                <a:spcPts val="0"/>
              </a:spcBef>
              <a:tabLst>
                <a:tab pos="599002" algn="l"/>
              </a:tabLst>
            </a:pPr>
            <a:r>
              <a:rPr lang="de-DE" sz="1467">
                <a:ea typeface="Meiryo" pitchFamily="34" charset="-128"/>
                <a:cs typeface="Meiryo" pitchFamily="34" charset="-128"/>
              </a:rPr>
              <a:t>Mobil	(+49) </a:t>
            </a:r>
          </a:p>
          <a:p>
            <a:pPr>
              <a:spcBef>
                <a:spcPts val="0"/>
              </a:spcBef>
              <a:tabLst>
                <a:tab pos="599002" algn="l"/>
              </a:tabLst>
            </a:pPr>
            <a:r>
              <a:rPr lang="de-DE" sz="1467">
                <a:ea typeface="Meiryo" pitchFamily="34" charset="-128"/>
                <a:cs typeface="Meiryo" pitchFamily="34" charset="-128"/>
              </a:rPr>
              <a:t>E-Mail	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631267" y="4444164"/>
            <a:ext cx="3072837" cy="240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de-DE"/>
              <a:t>Name</a:t>
            </a:r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54218" y="4444164"/>
            <a:ext cx="3455429" cy="240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1"/>
            </a:lvl1pPr>
          </a:lstStyle>
          <a:p>
            <a:pPr lvl="0"/>
            <a:r>
              <a:rPr lang="de-DE"/>
              <a:t>Organisationsbezeichnung</a:t>
            </a:r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156685" y="4716465"/>
            <a:ext cx="3948727" cy="240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600" b="0"/>
            </a:lvl1pPr>
          </a:lstStyle>
          <a:p>
            <a:pPr lvl="0"/>
            <a:r>
              <a:rPr lang="de-DE"/>
              <a:t>Abteilung</a:t>
            </a:r>
          </a:p>
        </p:txBody>
      </p:sp>
      <p:sp>
        <p:nvSpPr>
          <p:cNvPr id="12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156682" y="5040564"/>
            <a:ext cx="3948727" cy="240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67" b="0"/>
            </a:lvl1pPr>
          </a:lstStyle>
          <a:p>
            <a:pPr lvl="0"/>
            <a:r>
              <a:rPr lang="de-DE"/>
              <a:t>Straße</a:t>
            </a:r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4156682" y="5277084"/>
            <a:ext cx="3948727" cy="240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67" b="0"/>
            </a:lvl1pPr>
          </a:lstStyle>
          <a:p>
            <a:pPr lvl="0"/>
            <a:r>
              <a:rPr lang="de-DE"/>
              <a:t>PLZ/Ort</a:t>
            </a:r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5210294" y="5585473"/>
            <a:ext cx="2895115" cy="216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67" b="0"/>
            </a:lvl1pPr>
          </a:lstStyle>
          <a:p>
            <a:pPr lvl="0"/>
            <a:r>
              <a:rPr lang="de-DE"/>
              <a:t>000-00000-000</a:t>
            </a:r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5210294" y="5811665"/>
            <a:ext cx="2895115" cy="216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67" b="0"/>
            </a:lvl1pPr>
          </a:lstStyle>
          <a:p>
            <a:pPr lvl="0"/>
            <a:r>
              <a:rPr lang="de-DE"/>
              <a:t>0000-0000000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156683" y="4444165"/>
            <a:ext cx="576064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600" b="1">
                <a:solidFill>
                  <a:schemeClr val="tx1"/>
                </a:solidFill>
                <a:ea typeface="Meiryo" pitchFamily="34" charset="-128"/>
                <a:cs typeface="Meiryo" pitchFamily="34" charset="-128"/>
              </a:rPr>
              <a:t>DGB</a:t>
            </a: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4760223" y="6037859"/>
            <a:ext cx="3345188" cy="2160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67" b="0"/>
            </a:lvl1pPr>
          </a:lstStyle>
          <a:p>
            <a:pPr lvl="0"/>
            <a:r>
              <a:rPr lang="de-DE"/>
              <a:t>vorname.name@dgb.de</a:t>
            </a:r>
          </a:p>
        </p:txBody>
      </p:sp>
    </p:spTree>
    <p:extLst>
      <p:ext uri="{BB962C8B-B14F-4D97-AF65-F5344CB8AC3E}">
        <p14:creationId xmlns:p14="http://schemas.microsoft.com/office/powerpoint/2010/main" val="96201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140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Agenda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802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nhaltsplatzhalter 14"/>
          <p:cNvSpPr>
            <a:spLocks noGrp="1"/>
          </p:cNvSpPr>
          <p:nvPr>
            <p:ph sz="quarter" idx="19"/>
          </p:nvPr>
        </p:nvSpPr>
        <p:spPr>
          <a:xfrm>
            <a:off x="624420" y="1797052"/>
            <a:ext cx="10367433" cy="441536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Überschrift (einzeilig)</a:t>
            </a:r>
          </a:p>
        </p:txBody>
      </p:sp>
    </p:spTree>
    <p:extLst>
      <p:ext uri="{BB962C8B-B14F-4D97-AF65-F5344CB8AC3E}">
        <p14:creationId xmlns:p14="http://schemas.microsoft.com/office/powerpoint/2010/main" val="34778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3392" y="4432753"/>
            <a:ext cx="10368459" cy="1362075"/>
          </a:xfrm>
        </p:spPr>
        <p:txBody>
          <a:bodyPr tIns="72000" bIns="0" anchor="t"/>
          <a:lstStyle>
            <a:lvl1pPr algn="l">
              <a:defRPr sz="4267" b="1" cap="none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Abschnittsfolie/Zwischentitel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392" y="2924945"/>
            <a:ext cx="10368459" cy="1500187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169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3"/>
          </p:nvPr>
        </p:nvSpPr>
        <p:spPr>
          <a:xfrm>
            <a:off x="624418" y="1797052"/>
            <a:ext cx="5088468" cy="4415365"/>
          </a:xfrm>
        </p:spPr>
        <p:txBody>
          <a:bodyPr lIns="0" tIns="46800" rIns="0" bIns="4680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4"/>
          </p:nvPr>
        </p:nvSpPr>
        <p:spPr>
          <a:xfrm>
            <a:off x="5903388" y="1797052"/>
            <a:ext cx="5088465" cy="4415365"/>
          </a:xfrm>
        </p:spPr>
        <p:txBody>
          <a:bodyPr lIns="0" tIns="46800" rIns="0" bIns="4680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Überschrift (einzeilig)</a:t>
            </a:r>
          </a:p>
        </p:txBody>
      </p:sp>
    </p:spTree>
    <p:extLst>
      <p:ext uri="{BB962C8B-B14F-4D97-AF65-F5344CB8AC3E}">
        <p14:creationId xmlns:p14="http://schemas.microsoft.com/office/powerpoint/2010/main" val="275931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4417" y="1796819"/>
            <a:ext cx="5088467" cy="576064"/>
          </a:xfrm>
          <a:prstGeom prst="rect">
            <a:avLst/>
          </a:prstGeom>
        </p:spPr>
        <p:txBody>
          <a:bodyPr lIns="0" tIns="46800" rIns="0" bIns="46800"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extplatzhalter 2"/>
          <p:cNvSpPr>
            <a:spLocks noGrp="1"/>
          </p:cNvSpPr>
          <p:nvPr>
            <p:ph type="body" idx="14"/>
          </p:nvPr>
        </p:nvSpPr>
        <p:spPr>
          <a:xfrm>
            <a:off x="5903384" y="1796819"/>
            <a:ext cx="5088467" cy="576064"/>
          </a:xfrm>
          <a:prstGeom prst="rect">
            <a:avLst/>
          </a:prstGeom>
        </p:spPr>
        <p:txBody>
          <a:bodyPr lIns="0" tIns="46800" rIns="0" bIns="46800" anchor="b">
            <a:normAutofit/>
          </a:bodyPr>
          <a:lstStyle>
            <a:lvl1pPr marL="0" indent="0">
              <a:buNone/>
              <a:defRPr sz="2667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5"/>
          </p:nvPr>
        </p:nvSpPr>
        <p:spPr>
          <a:xfrm>
            <a:off x="622303" y="2468895"/>
            <a:ext cx="5090583" cy="3743523"/>
          </a:xfrm>
        </p:spPr>
        <p:txBody>
          <a:bodyPr lIns="0" tIns="46800" rIns="0" bIns="4680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6"/>
          </p:nvPr>
        </p:nvSpPr>
        <p:spPr>
          <a:xfrm>
            <a:off x="5903388" y="2468895"/>
            <a:ext cx="5088465" cy="3743523"/>
          </a:xfrm>
        </p:spPr>
        <p:txBody>
          <a:bodyPr lIns="0" tIns="46800" rIns="0" bIns="4680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Überschrift (einzeilig)</a:t>
            </a:r>
          </a:p>
        </p:txBody>
      </p:sp>
    </p:spTree>
    <p:extLst>
      <p:ext uri="{BB962C8B-B14F-4D97-AF65-F5344CB8AC3E}">
        <p14:creationId xmlns:p14="http://schemas.microsoft.com/office/powerpoint/2010/main" val="177104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2"/>
          </p:nvPr>
        </p:nvSpPr>
        <p:spPr>
          <a:xfrm>
            <a:off x="624420" y="1797052"/>
            <a:ext cx="10367433" cy="4415365"/>
          </a:xfrm>
          <a:prstGeom prst="rect">
            <a:avLst/>
          </a:prstGeom>
          <a:solidFill>
            <a:schemeClr val="accent4"/>
          </a:solidFill>
          <a:effectLst>
            <a:outerShdw blurRad="127000" dist="38100" dir="2700000" algn="tl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Überschrift (einzeilig)</a:t>
            </a:r>
          </a:p>
        </p:txBody>
      </p:sp>
    </p:spTree>
    <p:extLst>
      <p:ext uri="{BB962C8B-B14F-4D97-AF65-F5344CB8AC3E}">
        <p14:creationId xmlns:p14="http://schemas.microsoft.com/office/powerpoint/2010/main" val="219266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Bild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2"/>
          </p:nvPr>
        </p:nvSpPr>
        <p:spPr>
          <a:xfrm>
            <a:off x="624417" y="1797052"/>
            <a:ext cx="5088467" cy="4415365"/>
          </a:xfrm>
          <a:prstGeom prst="rect">
            <a:avLst/>
          </a:prstGeom>
          <a:solidFill>
            <a:schemeClr val="accent4"/>
          </a:solidFill>
          <a:effectLst>
            <a:outerShdw blurRad="127000" dist="38100" dir="2700000" algn="tl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5903388" y="1797052"/>
            <a:ext cx="5088465" cy="4415365"/>
          </a:xfrm>
        </p:spPr>
        <p:txBody>
          <a:bodyPr lIns="0" tIns="46800" rIns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Überschrift (einzeilig)</a:t>
            </a:r>
          </a:p>
        </p:txBody>
      </p:sp>
    </p:spTree>
    <p:extLst>
      <p:ext uri="{BB962C8B-B14F-4D97-AF65-F5344CB8AC3E}">
        <p14:creationId xmlns:p14="http://schemas.microsoft.com/office/powerpoint/2010/main" val="412644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Überschrift (einzeilig)</a:t>
            </a:r>
          </a:p>
        </p:txBody>
      </p:sp>
    </p:spTree>
    <p:extLst>
      <p:ext uri="{BB962C8B-B14F-4D97-AF65-F5344CB8AC3E}">
        <p14:creationId xmlns:p14="http://schemas.microsoft.com/office/powerpoint/2010/main" val="340580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en 19"/>
          <p:cNvGrpSpPr/>
          <p:nvPr/>
        </p:nvGrpSpPr>
        <p:grpSpPr>
          <a:xfrm>
            <a:off x="239351" y="276225"/>
            <a:ext cx="11482751" cy="1733551"/>
            <a:chOff x="438150" y="247650"/>
            <a:chExt cx="8310563" cy="1733550"/>
          </a:xfrm>
        </p:grpSpPr>
        <p:sp>
          <p:nvSpPr>
            <p:cNvPr id="21" name="Rectangle 15"/>
            <p:cNvSpPr>
              <a:spLocks noChangeArrowheads="1"/>
            </p:cNvSpPr>
            <p:nvPr/>
          </p:nvSpPr>
          <p:spPr bwMode="ltGray">
            <a:xfrm flipH="1" flipV="1">
              <a:off x="438150" y="247650"/>
              <a:ext cx="8310563" cy="96361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121917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GB" pitchFamily="34" charset="0"/>
                <a:cs typeface="Times New Roman" pitchFamily="18" charset="0"/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ltGray">
            <a:xfrm flipH="1" flipV="1">
              <a:off x="438150" y="769938"/>
              <a:ext cx="8310563" cy="1211262"/>
            </a:xfrm>
            <a:prstGeom prst="rect">
              <a:avLst/>
            </a:prstGeom>
            <a:gradFill rotWithShape="0">
              <a:gsLst>
                <a:gs pos="0">
                  <a:schemeClr val="accent4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121917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DGB" pitchFamily="34" charset="0"/>
                <a:cs typeface="Times New Roman" pitchFamily="18" charset="0"/>
              </a:endParaRPr>
            </a:p>
          </p:txBody>
        </p: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4417" y="336000"/>
            <a:ext cx="8640000" cy="1056000"/>
          </a:xfrm>
          <a:prstGeom prst="rect">
            <a:avLst/>
          </a:prstGeom>
        </p:spPr>
        <p:txBody>
          <a:bodyPr vert="horz" lIns="0" tIns="45720" rIns="0" bIns="45720" rtlCol="0" anchor="b">
            <a:noAutofit/>
          </a:bodyPr>
          <a:lstStyle/>
          <a:p>
            <a:r>
              <a:rPr lang="de-DE"/>
              <a:t>Überschrift (einzeilig)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18425" y="6613791"/>
            <a:ext cx="9312000" cy="19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67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235419" y="6613789"/>
            <a:ext cx="480000" cy="19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67">
                <a:solidFill>
                  <a:schemeClr val="tx1"/>
                </a:solidFill>
              </a:defRPr>
            </a:lvl1pPr>
          </a:lstStyle>
          <a:p>
            <a:fld id="{5F84C440-A69E-4944-A847-D42111D6B141}" type="slidenum">
              <a:rPr lang="de-DE" smtClean="0"/>
              <a:t>‹Nr.›</a:t>
            </a:fld>
            <a:endParaRPr lang="de-DE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239350" y="6595744"/>
            <a:ext cx="11471388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240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624420" y="1797052"/>
            <a:ext cx="10367433" cy="441536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grpSp>
        <p:nvGrpSpPr>
          <p:cNvPr id="23" name="Group 14"/>
          <p:cNvGrpSpPr>
            <a:grpSpLocks/>
          </p:cNvGrpSpPr>
          <p:nvPr/>
        </p:nvGrpSpPr>
        <p:grpSpPr bwMode="auto">
          <a:xfrm>
            <a:off x="10075077" y="130469"/>
            <a:ext cx="1633007" cy="1090848"/>
            <a:chOff x="4428" y="66"/>
            <a:chExt cx="1171" cy="782"/>
          </a:xfrm>
        </p:grpSpPr>
        <p:sp>
          <p:nvSpPr>
            <p:cNvPr id="24" name="Freeform 8"/>
            <p:cNvSpPr>
              <a:spLocks/>
            </p:cNvSpPr>
            <p:nvPr userDrawn="1"/>
          </p:nvSpPr>
          <p:spPr bwMode="auto">
            <a:xfrm>
              <a:off x="4428" y="66"/>
              <a:ext cx="1171" cy="782"/>
            </a:xfrm>
            <a:custGeom>
              <a:avLst/>
              <a:gdLst>
                <a:gd name="T0" fmla="*/ 1192 w 1192"/>
                <a:gd name="T1" fmla="*/ 0 h 796"/>
                <a:gd name="T2" fmla="*/ 793 w 1192"/>
                <a:gd name="T3" fmla="*/ 796 h 796"/>
                <a:gd name="T4" fmla="*/ 0 w 1192"/>
                <a:gd name="T5" fmla="*/ 796 h 796"/>
                <a:gd name="T6" fmla="*/ 397 w 1192"/>
                <a:gd name="T7" fmla="*/ 0 h 796"/>
                <a:gd name="T8" fmla="*/ 1192 w 1192"/>
                <a:gd name="T9" fmla="*/ 0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2" h="796">
                  <a:moveTo>
                    <a:pt x="1192" y="0"/>
                  </a:moveTo>
                  <a:lnTo>
                    <a:pt x="793" y="796"/>
                  </a:lnTo>
                  <a:lnTo>
                    <a:pt x="0" y="796"/>
                  </a:lnTo>
                  <a:lnTo>
                    <a:pt x="397" y="0"/>
                  </a:lnTo>
                  <a:lnTo>
                    <a:pt x="119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127000" dist="38100" dir="3378596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 sz="2400"/>
            </a:p>
          </p:txBody>
        </p:sp>
        <p:grpSp>
          <p:nvGrpSpPr>
            <p:cNvPr id="25" name="Group 9"/>
            <p:cNvGrpSpPr>
              <a:grpSpLocks/>
            </p:cNvGrpSpPr>
            <p:nvPr userDrawn="1"/>
          </p:nvGrpSpPr>
          <p:grpSpPr bwMode="auto">
            <a:xfrm>
              <a:off x="4599" y="556"/>
              <a:ext cx="623" cy="247"/>
              <a:chOff x="4573" y="567"/>
              <a:chExt cx="634" cy="251"/>
            </a:xfrm>
          </p:grpSpPr>
          <p:sp>
            <p:nvSpPr>
              <p:cNvPr id="26" name="Freeform 10"/>
              <p:cNvSpPr>
                <a:spLocks noEditPoints="1"/>
              </p:cNvSpPr>
              <p:nvPr/>
            </p:nvSpPr>
            <p:spPr bwMode="auto">
              <a:xfrm>
                <a:off x="5015" y="571"/>
                <a:ext cx="192" cy="240"/>
              </a:xfrm>
              <a:custGeom>
                <a:avLst/>
                <a:gdLst>
                  <a:gd name="T0" fmla="*/ 108 w 192"/>
                  <a:gd name="T1" fmla="*/ 240 h 240"/>
                  <a:gd name="T2" fmla="*/ 137 w 192"/>
                  <a:gd name="T3" fmla="*/ 236 h 240"/>
                  <a:gd name="T4" fmla="*/ 167 w 192"/>
                  <a:gd name="T5" fmla="*/ 222 h 240"/>
                  <a:gd name="T6" fmla="*/ 179 w 192"/>
                  <a:gd name="T7" fmla="*/ 209 h 240"/>
                  <a:gd name="T8" fmla="*/ 186 w 192"/>
                  <a:gd name="T9" fmla="*/ 195 h 240"/>
                  <a:gd name="T10" fmla="*/ 192 w 192"/>
                  <a:gd name="T11" fmla="*/ 172 h 240"/>
                  <a:gd name="T12" fmla="*/ 188 w 192"/>
                  <a:gd name="T13" fmla="*/ 151 h 240"/>
                  <a:gd name="T14" fmla="*/ 183 w 192"/>
                  <a:gd name="T15" fmla="*/ 136 h 240"/>
                  <a:gd name="T16" fmla="*/ 163 w 192"/>
                  <a:gd name="T17" fmla="*/ 111 h 240"/>
                  <a:gd name="T18" fmla="*/ 181 w 192"/>
                  <a:gd name="T19" fmla="*/ 88 h 240"/>
                  <a:gd name="T20" fmla="*/ 186 w 192"/>
                  <a:gd name="T21" fmla="*/ 63 h 240"/>
                  <a:gd name="T22" fmla="*/ 185 w 192"/>
                  <a:gd name="T23" fmla="*/ 50 h 240"/>
                  <a:gd name="T24" fmla="*/ 173 w 192"/>
                  <a:gd name="T25" fmla="*/ 28 h 240"/>
                  <a:gd name="T26" fmla="*/ 163 w 192"/>
                  <a:gd name="T27" fmla="*/ 17 h 240"/>
                  <a:gd name="T28" fmla="*/ 148 w 192"/>
                  <a:gd name="T29" fmla="*/ 9 h 240"/>
                  <a:gd name="T30" fmla="*/ 127 w 192"/>
                  <a:gd name="T31" fmla="*/ 2 h 240"/>
                  <a:gd name="T32" fmla="*/ 100 w 192"/>
                  <a:gd name="T33" fmla="*/ 0 h 240"/>
                  <a:gd name="T34" fmla="*/ 0 w 192"/>
                  <a:gd name="T35" fmla="*/ 240 h 240"/>
                  <a:gd name="T36" fmla="*/ 108 w 192"/>
                  <a:gd name="T37" fmla="*/ 40 h 240"/>
                  <a:gd name="T38" fmla="*/ 129 w 192"/>
                  <a:gd name="T39" fmla="*/ 48 h 240"/>
                  <a:gd name="T40" fmla="*/ 137 w 192"/>
                  <a:gd name="T41" fmla="*/ 55 h 240"/>
                  <a:gd name="T42" fmla="*/ 138 w 192"/>
                  <a:gd name="T43" fmla="*/ 69 h 240"/>
                  <a:gd name="T44" fmla="*/ 137 w 192"/>
                  <a:gd name="T45" fmla="*/ 80 h 240"/>
                  <a:gd name="T46" fmla="*/ 131 w 192"/>
                  <a:gd name="T47" fmla="*/ 90 h 240"/>
                  <a:gd name="T48" fmla="*/ 119 w 192"/>
                  <a:gd name="T49" fmla="*/ 94 h 240"/>
                  <a:gd name="T50" fmla="*/ 106 w 192"/>
                  <a:gd name="T51" fmla="*/ 96 h 240"/>
                  <a:gd name="T52" fmla="*/ 50 w 192"/>
                  <a:gd name="T53" fmla="*/ 40 h 240"/>
                  <a:gd name="T54" fmla="*/ 117 w 192"/>
                  <a:gd name="T55" fmla="*/ 136 h 240"/>
                  <a:gd name="T56" fmla="*/ 135 w 192"/>
                  <a:gd name="T57" fmla="*/ 140 h 240"/>
                  <a:gd name="T58" fmla="*/ 140 w 192"/>
                  <a:gd name="T59" fmla="*/ 149 h 240"/>
                  <a:gd name="T60" fmla="*/ 144 w 192"/>
                  <a:gd name="T61" fmla="*/ 165 h 240"/>
                  <a:gd name="T62" fmla="*/ 140 w 192"/>
                  <a:gd name="T63" fmla="*/ 184 h 240"/>
                  <a:gd name="T64" fmla="*/ 131 w 192"/>
                  <a:gd name="T65" fmla="*/ 194 h 240"/>
                  <a:gd name="T66" fmla="*/ 108 w 192"/>
                  <a:gd name="T67" fmla="*/ 197 h 240"/>
                  <a:gd name="T68" fmla="*/ 50 w 192"/>
                  <a:gd name="T69" fmla="*/ 136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92" h="240">
                    <a:moveTo>
                      <a:pt x="0" y="240"/>
                    </a:moveTo>
                    <a:lnTo>
                      <a:pt x="108" y="240"/>
                    </a:lnTo>
                    <a:lnTo>
                      <a:pt x="121" y="238"/>
                    </a:lnTo>
                    <a:lnTo>
                      <a:pt x="137" y="236"/>
                    </a:lnTo>
                    <a:lnTo>
                      <a:pt x="152" y="232"/>
                    </a:lnTo>
                    <a:lnTo>
                      <a:pt x="167" y="222"/>
                    </a:lnTo>
                    <a:lnTo>
                      <a:pt x="173" y="217"/>
                    </a:lnTo>
                    <a:lnTo>
                      <a:pt x="179" y="209"/>
                    </a:lnTo>
                    <a:lnTo>
                      <a:pt x="185" y="201"/>
                    </a:lnTo>
                    <a:lnTo>
                      <a:pt x="186" y="195"/>
                    </a:lnTo>
                    <a:lnTo>
                      <a:pt x="190" y="182"/>
                    </a:lnTo>
                    <a:lnTo>
                      <a:pt x="192" y="172"/>
                    </a:lnTo>
                    <a:lnTo>
                      <a:pt x="190" y="161"/>
                    </a:lnTo>
                    <a:lnTo>
                      <a:pt x="188" y="151"/>
                    </a:lnTo>
                    <a:lnTo>
                      <a:pt x="186" y="144"/>
                    </a:lnTo>
                    <a:lnTo>
                      <a:pt x="183" y="136"/>
                    </a:lnTo>
                    <a:lnTo>
                      <a:pt x="173" y="122"/>
                    </a:lnTo>
                    <a:lnTo>
                      <a:pt x="163" y="111"/>
                    </a:lnTo>
                    <a:lnTo>
                      <a:pt x="173" y="99"/>
                    </a:lnTo>
                    <a:lnTo>
                      <a:pt x="181" y="88"/>
                    </a:lnTo>
                    <a:lnTo>
                      <a:pt x="185" y="74"/>
                    </a:lnTo>
                    <a:lnTo>
                      <a:pt x="186" y="63"/>
                    </a:lnTo>
                    <a:lnTo>
                      <a:pt x="185" y="57"/>
                    </a:lnTo>
                    <a:lnTo>
                      <a:pt x="185" y="50"/>
                    </a:lnTo>
                    <a:lnTo>
                      <a:pt x="181" y="38"/>
                    </a:lnTo>
                    <a:lnTo>
                      <a:pt x="173" y="28"/>
                    </a:lnTo>
                    <a:lnTo>
                      <a:pt x="169" y="23"/>
                    </a:lnTo>
                    <a:lnTo>
                      <a:pt x="163" y="17"/>
                    </a:lnTo>
                    <a:lnTo>
                      <a:pt x="156" y="13"/>
                    </a:lnTo>
                    <a:lnTo>
                      <a:pt x="148" y="9"/>
                    </a:lnTo>
                    <a:lnTo>
                      <a:pt x="138" y="5"/>
                    </a:lnTo>
                    <a:lnTo>
                      <a:pt x="127" y="2"/>
                    </a:lnTo>
                    <a:lnTo>
                      <a:pt x="113" y="0"/>
                    </a:lnTo>
                    <a:lnTo>
                      <a:pt x="100" y="0"/>
                    </a:lnTo>
                    <a:lnTo>
                      <a:pt x="0" y="0"/>
                    </a:lnTo>
                    <a:lnTo>
                      <a:pt x="0" y="240"/>
                    </a:lnTo>
                    <a:close/>
                    <a:moveTo>
                      <a:pt x="50" y="40"/>
                    </a:moveTo>
                    <a:lnTo>
                      <a:pt x="108" y="40"/>
                    </a:lnTo>
                    <a:lnTo>
                      <a:pt x="119" y="42"/>
                    </a:lnTo>
                    <a:lnTo>
                      <a:pt x="129" y="48"/>
                    </a:lnTo>
                    <a:lnTo>
                      <a:pt x="133" y="51"/>
                    </a:lnTo>
                    <a:lnTo>
                      <a:pt x="137" y="55"/>
                    </a:lnTo>
                    <a:lnTo>
                      <a:pt x="138" y="61"/>
                    </a:lnTo>
                    <a:lnTo>
                      <a:pt x="138" y="69"/>
                    </a:lnTo>
                    <a:lnTo>
                      <a:pt x="138" y="74"/>
                    </a:lnTo>
                    <a:lnTo>
                      <a:pt x="137" y="80"/>
                    </a:lnTo>
                    <a:lnTo>
                      <a:pt x="133" y="86"/>
                    </a:lnTo>
                    <a:lnTo>
                      <a:pt x="131" y="90"/>
                    </a:lnTo>
                    <a:lnTo>
                      <a:pt x="125" y="92"/>
                    </a:lnTo>
                    <a:lnTo>
                      <a:pt x="119" y="94"/>
                    </a:lnTo>
                    <a:lnTo>
                      <a:pt x="113" y="96"/>
                    </a:lnTo>
                    <a:lnTo>
                      <a:pt x="106" y="96"/>
                    </a:lnTo>
                    <a:lnTo>
                      <a:pt x="50" y="96"/>
                    </a:lnTo>
                    <a:lnTo>
                      <a:pt x="50" y="40"/>
                    </a:lnTo>
                    <a:close/>
                    <a:moveTo>
                      <a:pt x="50" y="136"/>
                    </a:moveTo>
                    <a:lnTo>
                      <a:pt x="117" y="136"/>
                    </a:lnTo>
                    <a:lnTo>
                      <a:pt x="125" y="138"/>
                    </a:lnTo>
                    <a:lnTo>
                      <a:pt x="135" y="140"/>
                    </a:lnTo>
                    <a:lnTo>
                      <a:pt x="138" y="144"/>
                    </a:lnTo>
                    <a:lnTo>
                      <a:pt x="140" y="149"/>
                    </a:lnTo>
                    <a:lnTo>
                      <a:pt x="144" y="155"/>
                    </a:lnTo>
                    <a:lnTo>
                      <a:pt x="144" y="165"/>
                    </a:lnTo>
                    <a:lnTo>
                      <a:pt x="144" y="176"/>
                    </a:lnTo>
                    <a:lnTo>
                      <a:pt x="140" y="184"/>
                    </a:lnTo>
                    <a:lnTo>
                      <a:pt x="137" y="190"/>
                    </a:lnTo>
                    <a:lnTo>
                      <a:pt x="131" y="194"/>
                    </a:lnTo>
                    <a:lnTo>
                      <a:pt x="119" y="197"/>
                    </a:lnTo>
                    <a:lnTo>
                      <a:pt x="108" y="197"/>
                    </a:lnTo>
                    <a:lnTo>
                      <a:pt x="50" y="197"/>
                    </a:lnTo>
                    <a:lnTo>
                      <a:pt x="50" y="1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27" name="Freeform 11"/>
              <p:cNvSpPr>
                <a:spLocks/>
              </p:cNvSpPr>
              <p:nvPr/>
            </p:nvSpPr>
            <p:spPr bwMode="auto">
              <a:xfrm>
                <a:off x="4783" y="567"/>
                <a:ext cx="219" cy="251"/>
              </a:xfrm>
              <a:custGeom>
                <a:avLst/>
                <a:gdLst>
                  <a:gd name="T0" fmla="*/ 176 w 219"/>
                  <a:gd name="T1" fmla="*/ 155 h 251"/>
                  <a:gd name="T2" fmla="*/ 175 w 219"/>
                  <a:gd name="T3" fmla="*/ 169 h 251"/>
                  <a:gd name="T4" fmla="*/ 163 w 219"/>
                  <a:gd name="T5" fmla="*/ 188 h 251"/>
                  <a:gd name="T6" fmla="*/ 152 w 219"/>
                  <a:gd name="T7" fmla="*/ 199 h 251"/>
                  <a:gd name="T8" fmla="*/ 138 w 219"/>
                  <a:gd name="T9" fmla="*/ 207 h 251"/>
                  <a:gd name="T10" fmla="*/ 109 w 219"/>
                  <a:gd name="T11" fmla="*/ 211 h 251"/>
                  <a:gd name="T12" fmla="*/ 90 w 219"/>
                  <a:gd name="T13" fmla="*/ 205 h 251"/>
                  <a:gd name="T14" fmla="*/ 75 w 219"/>
                  <a:gd name="T15" fmla="*/ 196 h 251"/>
                  <a:gd name="T16" fmla="*/ 54 w 219"/>
                  <a:gd name="T17" fmla="*/ 167 h 251"/>
                  <a:gd name="T18" fmla="*/ 48 w 219"/>
                  <a:gd name="T19" fmla="*/ 142 h 251"/>
                  <a:gd name="T20" fmla="*/ 48 w 219"/>
                  <a:gd name="T21" fmla="*/ 109 h 251"/>
                  <a:gd name="T22" fmla="*/ 55 w 219"/>
                  <a:gd name="T23" fmla="*/ 78 h 251"/>
                  <a:gd name="T24" fmla="*/ 73 w 219"/>
                  <a:gd name="T25" fmla="*/ 54 h 251"/>
                  <a:gd name="T26" fmla="*/ 94 w 219"/>
                  <a:gd name="T27" fmla="*/ 44 h 251"/>
                  <a:gd name="T28" fmla="*/ 115 w 219"/>
                  <a:gd name="T29" fmla="*/ 40 h 251"/>
                  <a:gd name="T30" fmla="*/ 134 w 219"/>
                  <a:gd name="T31" fmla="*/ 42 h 251"/>
                  <a:gd name="T32" fmla="*/ 152 w 219"/>
                  <a:gd name="T33" fmla="*/ 50 h 251"/>
                  <a:gd name="T34" fmla="*/ 165 w 219"/>
                  <a:gd name="T35" fmla="*/ 61 h 251"/>
                  <a:gd name="T36" fmla="*/ 173 w 219"/>
                  <a:gd name="T37" fmla="*/ 80 h 251"/>
                  <a:gd name="T38" fmla="*/ 217 w 219"/>
                  <a:gd name="T39" fmla="*/ 73 h 251"/>
                  <a:gd name="T40" fmla="*/ 211 w 219"/>
                  <a:gd name="T41" fmla="*/ 54 h 251"/>
                  <a:gd name="T42" fmla="*/ 200 w 219"/>
                  <a:gd name="T43" fmla="*/ 36 h 251"/>
                  <a:gd name="T44" fmla="*/ 182 w 219"/>
                  <a:gd name="T45" fmla="*/ 19 h 251"/>
                  <a:gd name="T46" fmla="*/ 161 w 219"/>
                  <a:gd name="T47" fmla="*/ 7 h 251"/>
                  <a:gd name="T48" fmla="*/ 132 w 219"/>
                  <a:gd name="T49" fmla="*/ 0 h 251"/>
                  <a:gd name="T50" fmla="*/ 98 w 219"/>
                  <a:gd name="T51" fmla="*/ 0 h 251"/>
                  <a:gd name="T52" fmla="*/ 77 w 219"/>
                  <a:gd name="T53" fmla="*/ 6 h 251"/>
                  <a:gd name="T54" fmla="*/ 54 w 219"/>
                  <a:gd name="T55" fmla="*/ 15 h 251"/>
                  <a:gd name="T56" fmla="*/ 31 w 219"/>
                  <a:gd name="T57" fmla="*/ 36 h 251"/>
                  <a:gd name="T58" fmla="*/ 13 w 219"/>
                  <a:gd name="T59" fmla="*/ 61 h 251"/>
                  <a:gd name="T60" fmla="*/ 4 w 219"/>
                  <a:gd name="T61" fmla="*/ 92 h 251"/>
                  <a:gd name="T62" fmla="*/ 0 w 219"/>
                  <a:gd name="T63" fmla="*/ 123 h 251"/>
                  <a:gd name="T64" fmla="*/ 2 w 219"/>
                  <a:gd name="T65" fmla="*/ 153 h 251"/>
                  <a:gd name="T66" fmla="*/ 11 w 219"/>
                  <a:gd name="T67" fmla="*/ 184 h 251"/>
                  <a:gd name="T68" fmla="*/ 25 w 219"/>
                  <a:gd name="T69" fmla="*/ 209 h 251"/>
                  <a:gd name="T70" fmla="*/ 44 w 219"/>
                  <a:gd name="T71" fmla="*/ 228 h 251"/>
                  <a:gd name="T72" fmla="*/ 67 w 219"/>
                  <a:gd name="T73" fmla="*/ 242 h 251"/>
                  <a:gd name="T74" fmla="*/ 90 w 219"/>
                  <a:gd name="T75" fmla="*/ 249 h 251"/>
                  <a:gd name="T76" fmla="*/ 121 w 219"/>
                  <a:gd name="T77" fmla="*/ 249 h 251"/>
                  <a:gd name="T78" fmla="*/ 148 w 219"/>
                  <a:gd name="T79" fmla="*/ 244 h 251"/>
                  <a:gd name="T80" fmla="*/ 173 w 219"/>
                  <a:gd name="T81" fmla="*/ 226 h 251"/>
                  <a:gd name="T82" fmla="*/ 190 w 219"/>
                  <a:gd name="T83" fmla="*/ 244 h 251"/>
                  <a:gd name="T84" fmla="*/ 219 w 219"/>
                  <a:gd name="T85" fmla="*/ 115 h 251"/>
                  <a:gd name="T86" fmla="*/ 123 w 219"/>
                  <a:gd name="T87" fmla="*/ 155 h 2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219" h="251">
                    <a:moveTo>
                      <a:pt x="123" y="155"/>
                    </a:moveTo>
                    <a:lnTo>
                      <a:pt x="176" y="155"/>
                    </a:lnTo>
                    <a:lnTo>
                      <a:pt x="176" y="161"/>
                    </a:lnTo>
                    <a:lnTo>
                      <a:pt x="175" y="169"/>
                    </a:lnTo>
                    <a:lnTo>
                      <a:pt x="171" y="178"/>
                    </a:lnTo>
                    <a:lnTo>
                      <a:pt x="163" y="188"/>
                    </a:lnTo>
                    <a:lnTo>
                      <a:pt x="157" y="196"/>
                    </a:lnTo>
                    <a:lnTo>
                      <a:pt x="152" y="199"/>
                    </a:lnTo>
                    <a:lnTo>
                      <a:pt x="144" y="203"/>
                    </a:lnTo>
                    <a:lnTo>
                      <a:pt x="138" y="207"/>
                    </a:lnTo>
                    <a:lnTo>
                      <a:pt x="123" y="211"/>
                    </a:lnTo>
                    <a:lnTo>
                      <a:pt x="109" y="211"/>
                    </a:lnTo>
                    <a:lnTo>
                      <a:pt x="100" y="209"/>
                    </a:lnTo>
                    <a:lnTo>
                      <a:pt x="90" y="205"/>
                    </a:lnTo>
                    <a:lnTo>
                      <a:pt x="82" y="201"/>
                    </a:lnTo>
                    <a:lnTo>
                      <a:pt x="75" y="196"/>
                    </a:lnTo>
                    <a:lnTo>
                      <a:pt x="63" y="182"/>
                    </a:lnTo>
                    <a:lnTo>
                      <a:pt x="54" y="167"/>
                    </a:lnTo>
                    <a:lnTo>
                      <a:pt x="50" y="155"/>
                    </a:lnTo>
                    <a:lnTo>
                      <a:pt x="48" y="142"/>
                    </a:lnTo>
                    <a:lnTo>
                      <a:pt x="48" y="126"/>
                    </a:lnTo>
                    <a:lnTo>
                      <a:pt x="48" y="109"/>
                    </a:lnTo>
                    <a:lnTo>
                      <a:pt x="52" y="94"/>
                    </a:lnTo>
                    <a:lnTo>
                      <a:pt x="55" y="78"/>
                    </a:lnTo>
                    <a:lnTo>
                      <a:pt x="63" y="65"/>
                    </a:lnTo>
                    <a:lnTo>
                      <a:pt x="73" y="54"/>
                    </a:lnTo>
                    <a:lnTo>
                      <a:pt x="84" y="48"/>
                    </a:lnTo>
                    <a:lnTo>
                      <a:pt x="94" y="44"/>
                    </a:lnTo>
                    <a:lnTo>
                      <a:pt x="103" y="42"/>
                    </a:lnTo>
                    <a:lnTo>
                      <a:pt x="115" y="40"/>
                    </a:lnTo>
                    <a:lnTo>
                      <a:pt x="125" y="42"/>
                    </a:lnTo>
                    <a:lnTo>
                      <a:pt x="134" y="42"/>
                    </a:lnTo>
                    <a:lnTo>
                      <a:pt x="142" y="46"/>
                    </a:lnTo>
                    <a:lnTo>
                      <a:pt x="152" y="50"/>
                    </a:lnTo>
                    <a:lnTo>
                      <a:pt x="157" y="55"/>
                    </a:lnTo>
                    <a:lnTo>
                      <a:pt x="165" y="61"/>
                    </a:lnTo>
                    <a:lnTo>
                      <a:pt x="169" y="71"/>
                    </a:lnTo>
                    <a:lnTo>
                      <a:pt x="173" y="80"/>
                    </a:lnTo>
                    <a:lnTo>
                      <a:pt x="219" y="80"/>
                    </a:lnTo>
                    <a:lnTo>
                      <a:pt x="217" y="73"/>
                    </a:lnTo>
                    <a:lnTo>
                      <a:pt x="215" y="61"/>
                    </a:lnTo>
                    <a:lnTo>
                      <a:pt x="211" y="54"/>
                    </a:lnTo>
                    <a:lnTo>
                      <a:pt x="207" y="46"/>
                    </a:lnTo>
                    <a:lnTo>
                      <a:pt x="200" y="36"/>
                    </a:lnTo>
                    <a:lnTo>
                      <a:pt x="192" y="27"/>
                    </a:lnTo>
                    <a:lnTo>
                      <a:pt x="182" y="19"/>
                    </a:lnTo>
                    <a:lnTo>
                      <a:pt x="173" y="11"/>
                    </a:lnTo>
                    <a:lnTo>
                      <a:pt x="161" y="7"/>
                    </a:lnTo>
                    <a:lnTo>
                      <a:pt x="152" y="4"/>
                    </a:lnTo>
                    <a:lnTo>
                      <a:pt x="132" y="0"/>
                    </a:lnTo>
                    <a:lnTo>
                      <a:pt x="113" y="0"/>
                    </a:lnTo>
                    <a:lnTo>
                      <a:pt x="98" y="0"/>
                    </a:lnTo>
                    <a:lnTo>
                      <a:pt x="86" y="2"/>
                    </a:lnTo>
                    <a:lnTo>
                      <a:pt x="77" y="6"/>
                    </a:lnTo>
                    <a:lnTo>
                      <a:pt x="67" y="9"/>
                    </a:lnTo>
                    <a:lnTo>
                      <a:pt x="54" y="15"/>
                    </a:lnTo>
                    <a:lnTo>
                      <a:pt x="40" y="25"/>
                    </a:lnTo>
                    <a:lnTo>
                      <a:pt x="31" y="36"/>
                    </a:lnTo>
                    <a:lnTo>
                      <a:pt x="21" y="48"/>
                    </a:lnTo>
                    <a:lnTo>
                      <a:pt x="13" y="61"/>
                    </a:lnTo>
                    <a:lnTo>
                      <a:pt x="7" y="77"/>
                    </a:lnTo>
                    <a:lnTo>
                      <a:pt x="4" y="92"/>
                    </a:lnTo>
                    <a:lnTo>
                      <a:pt x="0" y="107"/>
                    </a:lnTo>
                    <a:lnTo>
                      <a:pt x="0" y="123"/>
                    </a:lnTo>
                    <a:lnTo>
                      <a:pt x="0" y="138"/>
                    </a:lnTo>
                    <a:lnTo>
                      <a:pt x="2" y="153"/>
                    </a:lnTo>
                    <a:lnTo>
                      <a:pt x="6" y="169"/>
                    </a:lnTo>
                    <a:lnTo>
                      <a:pt x="11" y="184"/>
                    </a:lnTo>
                    <a:lnTo>
                      <a:pt x="17" y="198"/>
                    </a:lnTo>
                    <a:lnTo>
                      <a:pt x="25" y="209"/>
                    </a:lnTo>
                    <a:lnTo>
                      <a:pt x="34" y="221"/>
                    </a:lnTo>
                    <a:lnTo>
                      <a:pt x="44" y="228"/>
                    </a:lnTo>
                    <a:lnTo>
                      <a:pt x="57" y="238"/>
                    </a:lnTo>
                    <a:lnTo>
                      <a:pt x="67" y="242"/>
                    </a:lnTo>
                    <a:lnTo>
                      <a:pt x="77" y="245"/>
                    </a:lnTo>
                    <a:lnTo>
                      <a:pt x="90" y="249"/>
                    </a:lnTo>
                    <a:lnTo>
                      <a:pt x="103" y="251"/>
                    </a:lnTo>
                    <a:lnTo>
                      <a:pt x="121" y="249"/>
                    </a:lnTo>
                    <a:lnTo>
                      <a:pt x="134" y="247"/>
                    </a:lnTo>
                    <a:lnTo>
                      <a:pt x="148" y="244"/>
                    </a:lnTo>
                    <a:lnTo>
                      <a:pt x="157" y="238"/>
                    </a:lnTo>
                    <a:lnTo>
                      <a:pt x="173" y="226"/>
                    </a:lnTo>
                    <a:lnTo>
                      <a:pt x="182" y="215"/>
                    </a:lnTo>
                    <a:lnTo>
                      <a:pt x="190" y="244"/>
                    </a:lnTo>
                    <a:lnTo>
                      <a:pt x="219" y="244"/>
                    </a:lnTo>
                    <a:lnTo>
                      <a:pt x="219" y="115"/>
                    </a:lnTo>
                    <a:lnTo>
                      <a:pt x="123" y="115"/>
                    </a:lnTo>
                    <a:lnTo>
                      <a:pt x="123" y="15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/>
              </a:p>
            </p:txBody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4573" y="571"/>
                <a:ext cx="200" cy="240"/>
              </a:xfrm>
              <a:custGeom>
                <a:avLst/>
                <a:gdLst>
                  <a:gd name="T0" fmla="*/ 0 w 200"/>
                  <a:gd name="T1" fmla="*/ 240 h 240"/>
                  <a:gd name="T2" fmla="*/ 108 w 200"/>
                  <a:gd name="T3" fmla="*/ 240 h 240"/>
                  <a:gd name="T4" fmla="*/ 118 w 200"/>
                  <a:gd name="T5" fmla="*/ 238 h 240"/>
                  <a:gd name="T6" fmla="*/ 127 w 200"/>
                  <a:gd name="T7" fmla="*/ 236 h 240"/>
                  <a:gd name="T8" fmla="*/ 137 w 200"/>
                  <a:gd name="T9" fmla="*/ 232 h 240"/>
                  <a:gd name="T10" fmla="*/ 146 w 200"/>
                  <a:gd name="T11" fmla="*/ 228 h 240"/>
                  <a:gd name="T12" fmla="*/ 154 w 200"/>
                  <a:gd name="T13" fmla="*/ 222 h 240"/>
                  <a:gd name="T14" fmla="*/ 164 w 200"/>
                  <a:gd name="T15" fmla="*/ 215 h 240"/>
                  <a:gd name="T16" fmla="*/ 171 w 200"/>
                  <a:gd name="T17" fmla="*/ 207 h 240"/>
                  <a:gd name="T18" fmla="*/ 177 w 200"/>
                  <a:gd name="T19" fmla="*/ 197 h 240"/>
                  <a:gd name="T20" fmla="*/ 185 w 200"/>
                  <a:gd name="T21" fmla="*/ 182 h 240"/>
                  <a:gd name="T22" fmla="*/ 192 w 200"/>
                  <a:gd name="T23" fmla="*/ 163 h 240"/>
                  <a:gd name="T24" fmla="*/ 198 w 200"/>
                  <a:gd name="T25" fmla="*/ 138 h 240"/>
                  <a:gd name="T26" fmla="*/ 200 w 200"/>
                  <a:gd name="T27" fmla="*/ 109 h 240"/>
                  <a:gd name="T28" fmla="*/ 198 w 200"/>
                  <a:gd name="T29" fmla="*/ 92 h 240"/>
                  <a:gd name="T30" fmla="*/ 196 w 200"/>
                  <a:gd name="T31" fmla="*/ 76 h 240"/>
                  <a:gd name="T32" fmla="*/ 192 w 200"/>
                  <a:gd name="T33" fmla="*/ 65 h 240"/>
                  <a:gd name="T34" fmla="*/ 189 w 200"/>
                  <a:gd name="T35" fmla="*/ 55 h 240"/>
                  <a:gd name="T36" fmla="*/ 181 w 200"/>
                  <a:gd name="T37" fmla="*/ 40 h 240"/>
                  <a:gd name="T38" fmla="*/ 171 w 200"/>
                  <a:gd name="T39" fmla="*/ 28 h 240"/>
                  <a:gd name="T40" fmla="*/ 162 w 200"/>
                  <a:gd name="T41" fmla="*/ 19 h 240"/>
                  <a:gd name="T42" fmla="*/ 152 w 200"/>
                  <a:gd name="T43" fmla="*/ 11 h 240"/>
                  <a:gd name="T44" fmla="*/ 143 w 200"/>
                  <a:gd name="T45" fmla="*/ 5 h 240"/>
                  <a:gd name="T46" fmla="*/ 131 w 200"/>
                  <a:gd name="T47" fmla="*/ 2 h 240"/>
                  <a:gd name="T48" fmla="*/ 121 w 200"/>
                  <a:gd name="T49" fmla="*/ 0 h 240"/>
                  <a:gd name="T50" fmla="*/ 112 w 200"/>
                  <a:gd name="T51" fmla="*/ 0 h 240"/>
                  <a:gd name="T52" fmla="*/ 0 w 200"/>
                  <a:gd name="T53" fmla="*/ 0 h 240"/>
                  <a:gd name="T54" fmla="*/ 0 w 200"/>
                  <a:gd name="T55" fmla="*/ 240 h 240"/>
                  <a:gd name="T56" fmla="*/ 50 w 200"/>
                  <a:gd name="T57" fmla="*/ 40 h 240"/>
                  <a:gd name="T58" fmla="*/ 95 w 200"/>
                  <a:gd name="T59" fmla="*/ 40 h 240"/>
                  <a:gd name="T60" fmla="*/ 106 w 200"/>
                  <a:gd name="T61" fmla="*/ 42 h 240"/>
                  <a:gd name="T62" fmla="*/ 118 w 200"/>
                  <a:gd name="T63" fmla="*/ 46 h 240"/>
                  <a:gd name="T64" fmla="*/ 127 w 200"/>
                  <a:gd name="T65" fmla="*/ 51 h 240"/>
                  <a:gd name="T66" fmla="*/ 137 w 200"/>
                  <a:gd name="T67" fmla="*/ 63 h 240"/>
                  <a:gd name="T68" fmla="*/ 143 w 200"/>
                  <a:gd name="T69" fmla="*/ 73 h 240"/>
                  <a:gd name="T70" fmla="*/ 146 w 200"/>
                  <a:gd name="T71" fmla="*/ 86 h 240"/>
                  <a:gd name="T72" fmla="*/ 148 w 200"/>
                  <a:gd name="T73" fmla="*/ 99 h 240"/>
                  <a:gd name="T74" fmla="*/ 150 w 200"/>
                  <a:gd name="T75" fmla="*/ 115 h 240"/>
                  <a:gd name="T76" fmla="*/ 148 w 200"/>
                  <a:gd name="T77" fmla="*/ 130 h 240"/>
                  <a:gd name="T78" fmla="*/ 148 w 200"/>
                  <a:gd name="T79" fmla="*/ 144 h 240"/>
                  <a:gd name="T80" fmla="*/ 144 w 200"/>
                  <a:gd name="T81" fmla="*/ 155 h 240"/>
                  <a:gd name="T82" fmla="*/ 141 w 200"/>
                  <a:gd name="T83" fmla="*/ 167 h 240"/>
                  <a:gd name="T84" fmla="*/ 137 w 200"/>
                  <a:gd name="T85" fmla="*/ 174 h 240"/>
                  <a:gd name="T86" fmla="*/ 131 w 200"/>
                  <a:gd name="T87" fmla="*/ 180 h 240"/>
                  <a:gd name="T88" fmla="*/ 125 w 200"/>
                  <a:gd name="T89" fmla="*/ 186 h 240"/>
                  <a:gd name="T90" fmla="*/ 120 w 200"/>
                  <a:gd name="T91" fmla="*/ 192 h 240"/>
                  <a:gd name="T92" fmla="*/ 114 w 200"/>
                  <a:gd name="T93" fmla="*/ 194 h 240"/>
                  <a:gd name="T94" fmla="*/ 106 w 200"/>
                  <a:gd name="T95" fmla="*/ 195 h 240"/>
                  <a:gd name="T96" fmla="*/ 98 w 200"/>
                  <a:gd name="T97" fmla="*/ 197 h 240"/>
                  <a:gd name="T98" fmla="*/ 91 w 200"/>
                  <a:gd name="T99" fmla="*/ 197 h 240"/>
                  <a:gd name="T100" fmla="*/ 50 w 200"/>
                  <a:gd name="T101" fmla="*/ 197 h 240"/>
                  <a:gd name="T102" fmla="*/ 50 w 200"/>
                  <a:gd name="T103" fmla="*/ 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200" h="240">
                    <a:moveTo>
                      <a:pt x="0" y="240"/>
                    </a:moveTo>
                    <a:lnTo>
                      <a:pt x="108" y="240"/>
                    </a:lnTo>
                    <a:lnTo>
                      <a:pt x="118" y="238"/>
                    </a:lnTo>
                    <a:lnTo>
                      <a:pt x="127" y="236"/>
                    </a:lnTo>
                    <a:lnTo>
                      <a:pt x="137" y="232"/>
                    </a:lnTo>
                    <a:lnTo>
                      <a:pt x="146" y="228"/>
                    </a:lnTo>
                    <a:lnTo>
                      <a:pt x="154" y="222"/>
                    </a:lnTo>
                    <a:lnTo>
                      <a:pt x="164" y="215"/>
                    </a:lnTo>
                    <a:lnTo>
                      <a:pt x="171" y="207"/>
                    </a:lnTo>
                    <a:lnTo>
                      <a:pt x="177" y="197"/>
                    </a:lnTo>
                    <a:lnTo>
                      <a:pt x="185" y="182"/>
                    </a:lnTo>
                    <a:lnTo>
                      <a:pt x="192" y="163"/>
                    </a:lnTo>
                    <a:lnTo>
                      <a:pt x="198" y="138"/>
                    </a:lnTo>
                    <a:lnTo>
                      <a:pt x="200" y="109"/>
                    </a:lnTo>
                    <a:lnTo>
                      <a:pt x="198" y="92"/>
                    </a:lnTo>
                    <a:lnTo>
                      <a:pt x="196" y="76"/>
                    </a:lnTo>
                    <a:lnTo>
                      <a:pt x="192" y="65"/>
                    </a:lnTo>
                    <a:lnTo>
                      <a:pt x="189" y="55"/>
                    </a:lnTo>
                    <a:lnTo>
                      <a:pt x="181" y="40"/>
                    </a:lnTo>
                    <a:lnTo>
                      <a:pt x="171" y="28"/>
                    </a:lnTo>
                    <a:lnTo>
                      <a:pt x="162" y="19"/>
                    </a:lnTo>
                    <a:lnTo>
                      <a:pt x="152" y="11"/>
                    </a:lnTo>
                    <a:lnTo>
                      <a:pt x="143" y="5"/>
                    </a:lnTo>
                    <a:lnTo>
                      <a:pt x="131" y="2"/>
                    </a:lnTo>
                    <a:lnTo>
                      <a:pt x="121" y="0"/>
                    </a:lnTo>
                    <a:lnTo>
                      <a:pt x="112" y="0"/>
                    </a:lnTo>
                    <a:lnTo>
                      <a:pt x="0" y="0"/>
                    </a:lnTo>
                    <a:lnTo>
                      <a:pt x="0" y="240"/>
                    </a:lnTo>
                    <a:close/>
                    <a:moveTo>
                      <a:pt x="50" y="40"/>
                    </a:moveTo>
                    <a:lnTo>
                      <a:pt x="95" y="40"/>
                    </a:lnTo>
                    <a:lnTo>
                      <a:pt x="106" y="42"/>
                    </a:lnTo>
                    <a:lnTo>
                      <a:pt x="118" y="46"/>
                    </a:lnTo>
                    <a:lnTo>
                      <a:pt x="127" y="51"/>
                    </a:lnTo>
                    <a:lnTo>
                      <a:pt x="137" y="63"/>
                    </a:lnTo>
                    <a:lnTo>
                      <a:pt x="143" y="73"/>
                    </a:lnTo>
                    <a:lnTo>
                      <a:pt x="146" y="86"/>
                    </a:lnTo>
                    <a:lnTo>
                      <a:pt x="148" y="99"/>
                    </a:lnTo>
                    <a:lnTo>
                      <a:pt x="150" y="115"/>
                    </a:lnTo>
                    <a:lnTo>
                      <a:pt x="148" y="130"/>
                    </a:lnTo>
                    <a:lnTo>
                      <a:pt x="148" y="144"/>
                    </a:lnTo>
                    <a:lnTo>
                      <a:pt x="144" y="155"/>
                    </a:lnTo>
                    <a:lnTo>
                      <a:pt x="141" y="167"/>
                    </a:lnTo>
                    <a:lnTo>
                      <a:pt x="137" y="174"/>
                    </a:lnTo>
                    <a:lnTo>
                      <a:pt x="131" y="180"/>
                    </a:lnTo>
                    <a:lnTo>
                      <a:pt x="125" y="186"/>
                    </a:lnTo>
                    <a:lnTo>
                      <a:pt x="120" y="192"/>
                    </a:lnTo>
                    <a:lnTo>
                      <a:pt x="114" y="194"/>
                    </a:lnTo>
                    <a:lnTo>
                      <a:pt x="106" y="195"/>
                    </a:lnTo>
                    <a:lnTo>
                      <a:pt x="98" y="197"/>
                    </a:lnTo>
                    <a:lnTo>
                      <a:pt x="91" y="197"/>
                    </a:lnTo>
                    <a:lnTo>
                      <a:pt x="50" y="197"/>
                    </a:lnTo>
                    <a:lnTo>
                      <a:pt x="50" y="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2598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dt="0"/>
  <p:txStyles>
    <p:titleStyle>
      <a:lvl1pPr algn="l" defTabSz="1219170" rtl="0" eaLnBrk="1" latinLnBrk="0" hangingPunct="1">
        <a:lnSpc>
          <a:spcPts val="4000"/>
        </a:lnSpc>
        <a:spcBef>
          <a:spcPct val="0"/>
        </a:spcBef>
        <a:buNone/>
        <a:defRPr sz="3733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9824" indent="-359824" algn="l" defTabSz="1219170" rtl="0" eaLnBrk="1" latinLnBrk="0" hangingPunct="1">
        <a:spcBef>
          <a:spcPts val="1600"/>
        </a:spcBef>
        <a:buClr>
          <a:schemeClr val="accent1"/>
        </a:buClr>
        <a:buSzPct val="90000"/>
        <a:buFont typeface="Wingdings" pitchFamily="2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719649" indent="-359824" algn="l" defTabSz="1219170" rtl="0" eaLnBrk="1" latinLnBrk="0" hangingPunct="1">
        <a:spcBef>
          <a:spcPts val="800"/>
        </a:spcBef>
        <a:buClr>
          <a:schemeClr val="accent1"/>
        </a:buClr>
        <a:buSzPct val="90000"/>
        <a:buFont typeface="Wingdings" pitchFamily="2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079473" indent="-359824" algn="l" defTabSz="1219170" rtl="0" eaLnBrk="1" latinLnBrk="0" hangingPunct="1">
        <a:spcBef>
          <a:spcPts val="400"/>
        </a:spcBef>
        <a:buClr>
          <a:schemeClr val="accent1"/>
        </a:buClr>
        <a:buSzPct val="90000"/>
        <a:buFont typeface="Wingdings" pitchFamily="2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439297" indent="-359824" algn="l" defTabSz="1219170" rtl="0" eaLnBrk="1" latinLnBrk="0" hangingPunct="1">
        <a:spcBef>
          <a:spcPts val="0"/>
        </a:spcBef>
        <a:buClr>
          <a:schemeClr val="accent1"/>
        </a:buClr>
        <a:buSzPct val="90000"/>
        <a:buFont typeface="Wingdings" pitchFamily="2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1788539" indent="-349242" algn="l" defTabSz="1219170" rtl="0" eaLnBrk="1" latinLnBrk="0" hangingPunct="1">
        <a:spcBef>
          <a:spcPts val="0"/>
        </a:spcBef>
        <a:buClr>
          <a:schemeClr val="accent1"/>
        </a:buClr>
        <a:buSzPct val="90000"/>
        <a:buFont typeface="Wingdings" pitchFamily="2" charset="2"/>
        <a:buChar char="§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89272" y="1122363"/>
            <a:ext cx="10193153" cy="2761740"/>
          </a:xfrm>
        </p:spPr>
        <p:txBody>
          <a:bodyPr/>
          <a:lstStyle/>
          <a:p>
            <a:pPr>
              <a:lnSpc>
                <a:spcPts val="5400"/>
              </a:lnSpc>
            </a:pPr>
            <a:r>
              <a:rPr lang="de-DE" sz="3600" dirty="0" smtClean="0">
                <a:solidFill>
                  <a:schemeClr val="tx1"/>
                </a:solidFill>
              </a:rPr>
              <a:t/>
            </a:r>
            <a:br>
              <a:rPr lang="de-DE" sz="3600" dirty="0" smtClean="0">
                <a:solidFill>
                  <a:schemeClr val="tx1"/>
                </a:solidFill>
              </a:rPr>
            </a:br>
            <a:r>
              <a:rPr lang="de-DE" sz="3600" dirty="0" smtClean="0">
                <a:solidFill>
                  <a:schemeClr val="tx1"/>
                </a:solidFill>
              </a:rPr>
              <a:t/>
            </a:r>
            <a:br>
              <a:rPr lang="de-DE" sz="3600" dirty="0" smtClean="0">
                <a:solidFill>
                  <a:schemeClr val="tx1"/>
                </a:solidFill>
              </a:rPr>
            </a:br>
            <a:r>
              <a:rPr lang="de-DE" sz="3600" b="1" dirty="0" smtClean="0">
                <a:solidFill>
                  <a:schemeClr val="tx1"/>
                </a:solidFill>
              </a:rPr>
              <a:t>Wandel der Arbeitswelt: Der Mensch im Mittelpunkt!? – Als Gewerkschaften jetzt handeln</a:t>
            </a:r>
            <a:r>
              <a:rPr lang="de-DE" b="1" dirty="0" smtClean="0">
                <a:solidFill>
                  <a:schemeClr val="tx1"/>
                </a:solidFill>
              </a:rPr>
              <a:t/>
            </a:r>
            <a:br>
              <a:rPr lang="de-DE" b="1" dirty="0" smtClean="0">
                <a:solidFill>
                  <a:schemeClr val="tx1"/>
                </a:solidFill>
              </a:rPr>
            </a:br>
            <a:endParaRPr lang="de-DE" sz="4400" b="1" dirty="0">
              <a:solidFill>
                <a:schemeClr val="tx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994484"/>
            <a:ext cx="9144000" cy="1741152"/>
          </a:xfrm>
        </p:spPr>
        <p:txBody>
          <a:bodyPr>
            <a:normAutofit/>
          </a:bodyPr>
          <a:lstStyle/>
          <a:p>
            <a:r>
              <a:rPr lang="de-DE" sz="3200" b="1" dirty="0">
                <a:solidFill>
                  <a:srgbClr val="FF0000"/>
                </a:solidFill>
              </a:rPr>
              <a:t>Digitale Transferkonferenz am 16./17. April 2021</a:t>
            </a:r>
          </a:p>
          <a:p>
            <a:pPr algn="l"/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88616EAC-0E43-4E0B-AF80-D4EA12237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159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Prognosen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FD614E4-375A-4EDC-BFFF-A8EED9A9DFC6}" type="slidenum">
              <a:rPr lang="de-DE" smtClean="0"/>
              <a:pPr/>
              <a:t>2</a:t>
            </a:fld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5" y="2348881"/>
            <a:ext cx="8964319" cy="4142487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1847528" y="1988840"/>
            <a:ext cx="8424936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dirty="0"/>
              <a:t>z.B. aus dem EFI-Gutachten 2021</a:t>
            </a:r>
          </a:p>
        </p:txBody>
      </p:sp>
    </p:spTree>
    <p:extLst>
      <p:ext uri="{BB962C8B-B14F-4D97-AF65-F5344CB8AC3E}">
        <p14:creationId xmlns:p14="http://schemas.microsoft.com/office/powerpoint/2010/main" val="145569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Befunde zur Veränderungen in der Welt der Arbeit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Inhaltsplatzhalter 8"/>
          <p:cNvSpPr>
            <a:spLocks noGrp="1"/>
          </p:cNvSpPr>
          <p:nvPr>
            <p:ph sz="quarter" idx="19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dirty="0" smtClean="0"/>
              <a:t>Digitale Transformation </a:t>
            </a:r>
            <a:r>
              <a:rPr lang="de-DE" dirty="0" smtClean="0"/>
              <a:t>ist bereit weit fortgeschritten, erfolgt aber – abhängig von der Unternehmensgröße -  evolutionär und schrittweise</a:t>
            </a:r>
            <a:r>
              <a:rPr lang="de-DE" dirty="0"/>
              <a:t>, selten </a:t>
            </a:r>
            <a:r>
              <a:rPr lang="de-DE" dirty="0" smtClean="0"/>
              <a:t>umfassend.</a:t>
            </a:r>
          </a:p>
          <a:p>
            <a:r>
              <a:rPr lang="de-DE" b="1" dirty="0" smtClean="0"/>
              <a:t>Auswirkungen auf Arbeitstätigkeiten und –aufgaben und Berufe:</a:t>
            </a:r>
          </a:p>
          <a:p>
            <a:pPr lvl="1"/>
            <a:r>
              <a:rPr lang="de-DE" dirty="0" smtClean="0"/>
              <a:t>Arbeit verändert sich: Prozessnetzwerke ersetzen zunehmend Prozessketten, Die Komplexität von Arbeitsaufgaben erhöht sich, Prozesssteuerung und Prozessverantwortung gewinnen an Bedeutung.</a:t>
            </a:r>
          </a:p>
          <a:p>
            <a:pPr lvl="1"/>
            <a:r>
              <a:rPr lang="de-DE" dirty="0" smtClean="0"/>
              <a:t>Keine einheitlichen Auswirkungen:</a:t>
            </a:r>
          </a:p>
          <a:p>
            <a:pPr lvl="2"/>
            <a:r>
              <a:rPr lang="de-DE" dirty="0" smtClean="0"/>
              <a:t>Arbeitstätigkeiten verlagern sich teilweise auf andere Berufe, Teil-Prozesse werden auch ausgelagert, </a:t>
            </a:r>
          </a:p>
          <a:p>
            <a:pPr lvl="2"/>
            <a:r>
              <a:rPr lang="de-DE" dirty="0" smtClean="0"/>
              <a:t>Arbeitstätigkeiten und –aufgaben werden aber auch durch Automatisierung und Einsatz von Robotern oder KI ersetzt (substituiert),</a:t>
            </a:r>
          </a:p>
          <a:p>
            <a:pPr lvl="2"/>
            <a:r>
              <a:rPr lang="de-DE" dirty="0" smtClean="0"/>
              <a:t>Einige Berufe werden aber auch durch (neue / andere) Arbeitsaufgaben angereichert</a:t>
            </a:r>
          </a:p>
          <a:p>
            <a:r>
              <a:rPr lang="de-DE" b="1" dirty="0" smtClean="0"/>
              <a:t>Im Ergebnis </a:t>
            </a:r>
            <a:r>
              <a:rPr lang="de-DE" dirty="0" smtClean="0"/>
              <a:t>verändern sich Funktionen, Positionen und Verantwortung von Beschäftigten</a:t>
            </a:r>
          </a:p>
          <a:p>
            <a:r>
              <a:rPr lang="de-DE" b="1" dirty="0" smtClean="0">
                <a:solidFill>
                  <a:srgbClr val="FF0000"/>
                </a:solidFill>
              </a:rPr>
              <a:t>Schlussfolgerung: </a:t>
            </a:r>
            <a:r>
              <a:rPr lang="de-DE" dirty="0" smtClean="0"/>
              <a:t>Betriebliche Qualifizierung und berufliche Weiterbildung sind ein zentraler Schlüssel, damit Beschäftigte in der digitale Transformation sich beruflich anpassen und weiterentwickeln können. 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FD614E4-375A-4EDC-BFFF-A8EED9A9DFC6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92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4</a:t>
            </a:fld>
            <a:endParaRPr lang="de-DE"/>
          </a:p>
        </p:txBody>
      </p:sp>
      <p:pic>
        <p:nvPicPr>
          <p:cNvPr id="2050" name="Picture 2" descr="Infografik „Gesetz zur Förderung der beruflichen Weiterbildung im Strukturwandel und zur Weiterentwicklung der Ausbildungsförderung“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17" y="750791"/>
            <a:ext cx="7834963" cy="5620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9643786" y="6063750"/>
            <a:ext cx="897425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de-DE" sz="1400" dirty="0" smtClean="0"/>
              <a:t>Quelle: BMAS</a:t>
            </a:r>
          </a:p>
        </p:txBody>
      </p:sp>
    </p:spTree>
    <p:extLst>
      <p:ext uri="{BB962C8B-B14F-4D97-AF65-F5344CB8AC3E}">
        <p14:creationId xmlns:p14="http://schemas.microsoft.com/office/powerpoint/2010/main" val="79015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915DD8AB-91B0-40BE-B2DA-24E5A8A05A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04" y="77692"/>
            <a:ext cx="11788591" cy="6469151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86DE6094-2DFD-4749-A3B2-E80391F55D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108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EF167DA7-B1B8-4E5E-857E-63375AADE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65" y="107004"/>
            <a:ext cx="11824134" cy="6129271"/>
          </a:xfrm>
          <a:prstGeom prst="rect">
            <a:avLst/>
          </a:prstGeom>
        </p:spPr>
      </p:pic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6DD25844-70D0-4C2E-8D7C-57360B9317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3262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Nationale Weiterbildungsstrategie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FD614E4-375A-4EDC-BFFF-A8EED9A9DFC6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625475" y="1651313"/>
            <a:ext cx="4464496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2400" dirty="0">
                <a:solidFill>
                  <a:srgbClr val="00B050"/>
                </a:solidFill>
              </a:rPr>
              <a:t>Was wurde angeschoben (Auswahl)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888088" y="6051485"/>
            <a:ext cx="360040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2400" dirty="0">
                <a:solidFill>
                  <a:srgbClr val="0070C0"/>
                </a:solidFill>
              </a:rPr>
              <a:t>Was ist in Arbeit (Auswahl)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25475" y="2066989"/>
            <a:ext cx="3093085" cy="2369880"/>
          </a:xfrm>
          <a:prstGeom prst="rect">
            <a:avLst/>
          </a:prstGeom>
          <a:solidFill>
            <a:srgbClr val="CCFF99"/>
          </a:solidFill>
        </p:spPr>
        <p:txBody>
          <a:bodyPr wrap="square" lIns="0" rIns="0" rtlCol="0">
            <a:spAutoFit/>
          </a:bodyPr>
          <a:lstStyle/>
          <a:p>
            <a:r>
              <a:rPr lang="de-DE" dirty="0"/>
              <a:t>Finanzierung von Weiterbildung verbessert: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Beschäftigte (auch in Kurzarbeit) können gefördert werden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Rechtsanspruch für Geringqualifizierte auf Förderung bis zum Berufsabschluss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Ausbau des Aufstiegs-BAföG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Förderung von Grundbildung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012930" y="2079618"/>
            <a:ext cx="2925581" cy="1600438"/>
          </a:xfrm>
          <a:prstGeom prst="rect">
            <a:avLst/>
          </a:prstGeom>
          <a:solidFill>
            <a:srgbClr val="CCFF99"/>
          </a:solidFill>
        </p:spPr>
        <p:txBody>
          <a:bodyPr wrap="square" lIns="0" rIns="0" rtlCol="0">
            <a:spAutoFit/>
          </a:bodyPr>
          <a:lstStyle/>
          <a:p>
            <a:r>
              <a:rPr lang="de-DE" dirty="0"/>
              <a:t>Betriebliche Weiterbildung gestärkt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Sozialpartnerrichtlinie (initiative-fachkraefte-sichern.de)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Qualifikationsanalysetool PYTHIA (personal-pythia.de)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Weiterbildungs-mentor*innen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7232881" y="2079618"/>
            <a:ext cx="2031471" cy="1908215"/>
          </a:xfrm>
          <a:prstGeom prst="rect">
            <a:avLst/>
          </a:prstGeom>
          <a:solidFill>
            <a:srgbClr val="CCFF99"/>
          </a:solidFill>
        </p:spPr>
        <p:txBody>
          <a:bodyPr wrap="square" lIns="0" rIns="0" rtlCol="0">
            <a:spAutoFit/>
          </a:bodyPr>
          <a:lstStyle/>
          <a:p>
            <a:r>
              <a:rPr lang="de-DE" dirty="0"/>
              <a:t>Modernisierung von beruflicher Weiterbildung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Entwicklung von Laufbahnkonzepten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Entwicklung von Zusatzqualifikationen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9558722" y="2097898"/>
            <a:ext cx="1278161" cy="1815882"/>
          </a:xfrm>
          <a:prstGeom prst="rect">
            <a:avLst/>
          </a:prstGeom>
          <a:solidFill>
            <a:srgbClr val="CCFF99"/>
          </a:solidFill>
        </p:spPr>
        <p:txBody>
          <a:bodyPr wrap="square" lIns="0" rIns="0" rtlCol="0">
            <a:spAutoFit/>
          </a:bodyPr>
          <a:lstStyle/>
          <a:p>
            <a:r>
              <a:rPr lang="de-DE" sz="1600" dirty="0"/>
              <a:t>BMAS-Initiative Weiterbildungs-verbünde </a:t>
            </a:r>
          </a:p>
          <a:p>
            <a:endParaRPr lang="de-DE" sz="1600" dirty="0"/>
          </a:p>
          <a:p>
            <a:r>
              <a:rPr lang="de-DE" sz="1600" dirty="0"/>
              <a:t>BMBF-Wettbewerb InnoVET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25475" y="5013176"/>
            <a:ext cx="2594321" cy="1200329"/>
          </a:xfrm>
          <a:prstGeom prst="rect">
            <a:avLst/>
          </a:prstGeom>
          <a:solidFill>
            <a:srgbClr val="CCECFF"/>
          </a:solidFill>
        </p:spPr>
        <p:txBody>
          <a:bodyPr wrap="square" lIns="0" rIns="0" rtlCol="0">
            <a:spAutoFit/>
          </a:bodyPr>
          <a:lstStyle/>
          <a:p>
            <a:r>
              <a:rPr lang="de-DE" sz="1600" dirty="0"/>
              <a:t>Digitale Plattformen:</a:t>
            </a:r>
          </a:p>
          <a:p>
            <a:pPr marL="342900" indent="-342900">
              <a:buFontTx/>
              <a:buChar char="-"/>
            </a:pPr>
            <a:r>
              <a:rPr lang="de-DE" sz="1400" dirty="0"/>
              <a:t>NOW – Nationale Online-Weiterbildungsplattform</a:t>
            </a:r>
          </a:p>
          <a:p>
            <a:pPr marL="342900" indent="-342900">
              <a:buFontTx/>
              <a:buChar char="-"/>
            </a:pPr>
            <a:r>
              <a:rPr lang="de-DE" sz="1400" dirty="0"/>
              <a:t>Nationale Bildungsplattform / BMBF-INVITE-Wettbewerb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625347" y="5016549"/>
            <a:ext cx="2487278" cy="800219"/>
          </a:xfrm>
          <a:prstGeom prst="rect">
            <a:avLst/>
          </a:prstGeom>
          <a:solidFill>
            <a:srgbClr val="CCECFF"/>
          </a:solidFill>
        </p:spPr>
        <p:txBody>
          <a:bodyPr wrap="square" lIns="0" rIns="0" rtlCol="0">
            <a:spAutoFit/>
          </a:bodyPr>
          <a:lstStyle/>
          <a:p>
            <a:r>
              <a:rPr lang="de-DE" sz="1600" dirty="0"/>
              <a:t>Berufliche Kompetenzen anerkennen:</a:t>
            </a:r>
          </a:p>
          <a:p>
            <a:pPr marL="342900" indent="-342900">
              <a:buFontTx/>
              <a:buChar char="-"/>
            </a:pPr>
            <a:r>
              <a:rPr lang="de-DE" sz="1400" dirty="0"/>
              <a:t>Valikom-Projekt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456039" y="5013177"/>
            <a:ext cx="3574651" cy="769441"/>
          </a:xfrm>
          <a:prstGeom prst="rect">
            <a:avLst/>
          </a:prstGeom>
          <a:solidFill>
            <a:srgbClr val="CCECFF"/>
          </a:solidFill>
        </p:spPr>
        <p:txBody>
          <a:bodyPr wrap="square" lIns="0" rIns="0" rtlCol="0">
            <a:spAutoFit/>
          </a:bodyPr>
          <a:lstStyle/>
          <a:p>
            <a:r>
              <a:rPr lang="de-DE" sz="1600" dirty="0"/>
              <a:t>Strategische Vorausschau / WB-Statistik:</a:t>
            </a:r>
          </a:p>
          <a:p>
            <a:pPr marL="342900" indent="-342900">
              <a:buFontTx/>
              <a:buChar char="-"/>
            </a:pPr>
            <a:r>
              <a:rPr lang="de-DE" sz="1400" dirty="0"/>
              <a:t>Integrierte Weiterbildungsstatistik</a:t>
            </a:r>
          </a:p>
          <a:p>
            <a:pPr marL="342900" indent="-342900">
              <a:buFontTx/>
              <a:buChar char="-"/>
            </a:pPr>
            <a:r>
              <a:rPr lang="de-DE" sz="1400" dirty="0" err="1"/>
              <a:t>Berufemonitoring</a:t>
            </a:r>
            <a:r>
              <a:rPr lang="de-DE" sz="1400" dirty="0"/>
              <a:t> BIBB</a:t>
            </a:r>
          </a:p>
        </p:txBody>
      </p:sp>
    </p:spTree>
    <p:extLst>
      <p:ext uri="{BB962C8B-B14F-4D97-AF65-F5344CB8AC3E}">
        <p14:creationId xmlns:p14="http://schemas.microsoft.com/office/powerpoint/2010/main" val="637397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4C440-A69E-4944-A847-D42111D6B141}" type="slidenum">
              <a:rPr lang="de-DE" smtClean="0"/>
              <a:t>8</a:t>
            </a:fld>
            <a:endParaRPr lang="de-DE"/>
          </a:p>
        </p:txBody>
      </p:sp>
      <p:pic>
        <p:nvPicPr>
          <p:cNvPr id="3074" name="Picture 2" descr="Infografik &quot;Die Nationale Weiterbildungsstrategie - Überblick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328" y="1113792"/>
            <a:ext cx="8526346" cy="479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9701538" y="5909862"/>
            <a:ext cx="897425" cy="307777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de-DE" sz="1400" dirty="0" smtClean="0"/>
              <a:t>Quelle: BMAS</a:t>
            </a:r>
          </a:p>
        </p:txBody>
      </p:sp>
    </p:spTree>
    <p:extLst>
      <p:ext uri="{BB962C8B-B14F-4D97-AF65-F5344CB8AC3E}">
        <p14:creationId xmlns:p14="http://schemas.microsoft.com/office/powerpoint/2010/main" val="342546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Akteure vor Ort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FD614E4-375A-4EDC-BFFF-A8EED9A9DFC6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4829276" y="4040058"/>
            <a:ext cx="288032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2400" dirty="0"/>
              <a:t>DGB und Gewerkschaften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84524" y="1988841"/>
            <a:ext cx="3522458" cy="95410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de-DE" sz="2400" dirty="0"/>
              <a:t>Arbeitsverwaltungen</a:t>
            </a:r>
          </a:p>
          <a:p>
            <a:pPr marL="342900" indent="-342900">
              <a:buFontTx/>
              <a:buChar char="-"/>
            </a:pPr>
            <a:r>
              <a:rPr lang="de-DE" sz="1600" dirty="0">
                <a:solidFill>
                  <a:schemeClr val="accent1"/>
                </a:solidFill>
              </a:rPr>
              <a:t>Agenturen für Arbeit</a:t>
            </a:r>
          </a:p>
          <a:p>
            <a:pPr marL="342900" indent="-342900">
              <a:buFontTx/>
              <a:buChar char="-"/>
            </a:pPr>
            <a:r>
              <a:rPr lang="de-DE" sz="1600" dirty="0">
                <a:solidFill>
                  <a:schemeClr val="accent1"/>
                </a:solidFill>
              </a:rPr>
              <a:t>Jobcenter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738113" y="2019303"/>
            <a:ext cx="2880320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de-DE" sz="2400" dirty="0"/>
              <a:t>Kammern</a:t>
            </a:r>
          </a:p>
          <a:p>
            <a:pPr marL="342900" indent="-342900">
              <a:buFontTx/>
              <a:buChar char="-"/>
            </a:pPr>
            <a:r>
              <a:rPr lang="de-DE" sz="1600" dirty="0">
                <a:solidFill>
                  <a:schemeClr val="accent1"/>
                </a:solidFill>
              </a:rPr>
              <a:t>Handwerkskammer</a:t>
            </a:r>
          </a:p>
          <a:p>
            <a:pPr marL="342900" indent="-342900">
              <a:buFontTx/>
              <a:buChar char="-"/>
            </a:pPr>
            <a:r>
              <a:rPr lang="de-DE" sz="1600" dirty="0">
                <a:solidFill>
                  <a:schemeClr val="accent1"/>
                </a:solidFill>
              </a:rPr>
              <a:t>Industrie- und Handelskammer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…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019056" y="2019302"/>
            <a:ext cx="2520280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2400" dirty="0"/>
              <a:t>Behörden / Ministerien</a:t>
            </a:r>
          </a:p>
          <a:p>
            <a:pPr algn="ctr"/>
            <a:r>
              <a:rPr lang="de-DE" sz="2400" dirty="0"/>
              <a:t>Landesinitiativen</a:t>
            </a:r>
          </a:p>
          <a:p>
            <a:pPr algn="ctr"/>
            <a:r>
              <a:rPr lang="de-DE" sz="2400" dirty="0"/>
              <a:t>Ämter</a:t>
            </a:r>
            <a:endParaRPr lang="de-DE" sz="1600" dirty="0"/>
          </a:p>
        </p:txBody>
      </p:sp>
      <p:sp>
        <p:nvSpPr>
          <p:cNvPr id="11" name="Textfeld 10"/>
          <p:cNvSpPr txBox="1"/>
          <p:nvPr/>
        </p:nvSpPr>
        <p:spPr>
          <a:xfrm>
            <a:off x="645575" y="3189170"/>
            <a:ext cx="2736304" cy="144655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de-DE" sz="2400" dirty="0"/>
              <a:t>Weiterbildungsanbieter</a:t>
            </a:r>
          </a:p>
          <a:p>
            <a:pPr marL="342900" indent="-342900">
              <a:buFontTx/>
              <a:buChar char="-"/>
            </a:pPr>
            <a:r>
              <a:rPr lang="de-DE" sz="1600" dirty="0" err="1">
                <a:solidFill>
                  <a:schemeClr val="accent1"/>
                </a:solidFill>
              </a:rPr>
              <a:t>Bfw</a:t>
            </a:r>
            <a:r>
              <a:rPr lang="de-DE" sz="1600" dirty="0">
                <a:solidFill>
                  <a:schemeClr val="accent1"/>
                </a:solidFill>
              </a:rPr>
              <a:t>, A+L, DGB-BW, DAA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Bildungswerke der Wirtschaft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Kolping Bildungswerke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….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9459195" y="3958855"/>
            <a:ext cx="2016224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2400" dirty="0"/>
              <a:t>Arbeiterverbände</a:t>
            </a:r>
            <a:endParaRPr lang="de-DE" sz="1600" dirty="0"/>
          </a:p>
        </p:txBody>
      </p:sp>
      <p:sp>
        <p:nvSpPr>
          <p:cNvPr id="13" name="Textfeld 12"/>
          <p:cNvSpPr txBox="1"/>
          <p:nvPr/>
        </p:nvSpPr>
        <p:spPr>
          <a:xfrm>
            <a:off x="335360" y="4807166"/>
            <a:ext cx="2880320" cy="16927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de-DE" sz="2400" dirty="0"/>
              <a:t>Schulen und Hochschulen</a:t>
            </a:r>
          </a:p>
          <a:p>
            <a:pPr marL="285750" indent="-285750">
              <a:buFontTx/>
              <a:buChar char="-"/>
            </a:pPr>
            <a:r>
              <a:rPr lang="de-DE" sz="1600" dirty="0">
                <a:solidFill>
                  <a:schemeClr val="accent1"/>
                </a:solidFill>
              </a:rPr>
              <a:t>Berufsschulen und Berufliche Schulen</a:t>
            </a:r>
          </a:p>
          <a:p>
            <a:pPr marL="285750" indent="-285750">
              <a:buFontTx/>
              <a:buChar char="-"/>
            </a:pPr>
            <a:r>
              <a:rPr lang="de-DE" sz="1600" dirty="0"/>
              <a:t>Volkshochschulen</a:t>
            </a:r>
          </a:p>
          <a:p>
            <a:pPr marL="285750" indent="-285750">
              <a:buFontTx/>
              <a:buChar char="-"/>
            </a:pPr>
            <a:r>
              <a:rPr lang="de-DE" sz="1600" dirty="0"/>
              <a:t>Hochschulen</a:t>
            </a:r>
          </a:p>
          <a:p>
            <a:pPr marL="285750" indent="-285750">
              <a:buFontTx/>
              <a:buChar char="-"/>
            </a:pPr>
            <a:r>
              <a:rPr lang="de-DE" sz="1600" dirty="0"/>
              <a:t>Forschungsinstitute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8698933" y="4814274"/>
            <a:ext cx="1656184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de-DE" sz="2400" dirty="0"/>
              <a:t>Verbände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KAB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Kolping</a:t>
            </a:r>
          </a:p>
          <a:p>
            <a:pPr marL="342900" indent="-342900">
              <a:buFontTx/>
              <a:buChar char="-"/>
            </a:pPr>
            <a:r>
              <a:rPr lang="de-DE" sz="1600" dirty="0"/>
              <a:t>…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4073236" y="5483200"/>
            <a:ext cx="42672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de-DE" sz="2400" dirty="0"/>
              <a:t>Betriebe und Verwaltungen</a:t>
            </a:r>
          </a:p>
          <a:p>
            <a:pPr algn="ctr"/>
            <a:r>
              <a:rPr lang="de-DE" sz="2400" dirty="0"/>
              <a:t>Betriebs- und Personalräte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4105758" y="2002526"/>
            <a:ext cx="181390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r>
              <a:rPr lang="de-DE" sz="2400" dirty="0" smtClean="0"/>
              <a:t>Politik</a:t>
            </a:r>
          </a:p>
          <a:p>
            <a:pPr marL="342900" indent="-342900">
              <a:buFontTx/>
              <a:buChar char="-"/>
            </a:pPr>
            <a:r>
              <a:rPr lang="de-DE" sz="1600" dirty="0" smtClean="0"/>
              <a:t>Stadt-, Kreis- und Gemeinderäte</a:t>
            </a:r>
          </a:p>
          <a:p>
            <a:pPr marL="342900" indent="-342900">
              <a:buFontTx/>
              <a:buChar char="-"/>
            </a:pPr>
            <a:r>
              <a:rPr lang="de-DE" sz="1600" dirty="0" smtClean="0"/>
              <a:t>Landtage</a:t>
            </a:r>
          </a:p>
        </p:txBody>
      </p:sp>
    </p:spTree>
    <p:extLst>
      <p:ext uri="{BB962C8B-B14F-4D97-AF65-F5344CB8AC3E}">
        <p14:creationId xmlns:p14="http://schemas.microsoft.com/office/powerpoint/2010/main" val="3836043932"/>
      </p:ext>
    </p:extLst>
  </p:cSld>
  <p:clrMapOvr>
    <a:masterClrMapping/>
  </p:clrMapOvr>
</p:sld>
</file>

<file path=ppt/theme/theme1.xml><?xml version="1.0" encoding="utf-8"?>
<a:theme xmlns:a="http://schemas.openxmlformats.org/drawingml/2006/main" name="DGB_16zu9">
  <a:themeElements>
    <a:clrScheme name="DGB_Color">
      <a:dk1>
        <a:sysClr val="windowText" lastClr="000000"/>
      </a:dk1>
      <a:lt1>
        <a:sysClr val="window" lastClr="FFFFFF"/>
      </a:lt1>
      <a:dk2>
        <a:srgbClr val="808080"/>
      </a:dk2>
      <a:lt2>
        <a:srgbClr val="FFFFFF"/>
      </a:lt2>
      <a:accent1>
        <a:srgbClr val="FF0000"/>
      </a:accent1>
      <a:accent2>
        <a:srgbClr val="6E6E6E"/>
      </a:accent2>
      <a:accent3>
        <a:srgbClr val="8C8C8C"/>
      </a:accent3>
      <a:accent4>
        <a:srgbClr val="AAAAAA"/>
      </a:accent4>
      <a:accent5>
        <a:srgbClr val="C8C8C8"/>
      </a:accent5>
      <a:accent6>
        <a:srgbClr val="E1E1E1"/>
      </a:accent6>
      <a:hlink>
        <a:srgbClr val="0070C0"/>
      </a:hlink>
      <a:folHlink>
        <a:srgbClr val="37A9FF"/>
      </a:folHlink>
    </a:clrScheme>
    <a:fontScheme name="DGB_Font">
      <a:majorFont>
        <a:latin typeface="DGB"/>
        <a:ea typeface=""/>
        <a:cs typeface=""/>
      </a:majorFont>
      <a:minorFont>
        <a:latin typeface="DGB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accent1"/>
          </a:solidFill>
        </a:ln>
      </a:spPr>
      <a:bodyPr rtlCol="0" anchor="ctr"/>
      <a:lstStyle>
        <a:defPPr algn="ctr">
          <a:defRPr sz="24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rIns="0" rtlCol="0">
        <a:spAutoFit/>
      </a:bodyPr>
      <a:lstStyle>
        <a:defPPr>
          <a:defRPr sz="24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DGB_16zu9</Template>
  <TotalTime>0</TotalTime>
  <Words>338</Words>
  <Application>Microsoft Office PowerPoint</Application>
  <PresentationFormat>Breitbild</PresentationFormat>
  <Paragraphs>84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DGB</vt:lpstr>
      <vt:lpstr>Meiryo</vt:lpstr>
      <vt:lpstr>Times New Roman</vt:lpstr>
      <vt:lpstr>Wingdings</vt:lpstr>
      <vt:lpstr>DGB_16zu9</vt:lpstr>
      <vt:lpstr>  Wandel der Arbeitswelt: Der Mensch im Mittelpunkt!? – Als Gewerkschaften jetzt handeln </vt:lpstr>
      <vt:lpstr>Prognosen</vt:lpstr>
      <vt:lpstr>Befunde zur Veränderungen in der Welt der Arbeit</vt:lpstr>
      <vt:lpstr>PowerPoint-Präsentation</vt:lpstr>
      <vt:lpstr>PowerPoint-Präsentation</vt:lpstr>
      <vt:lpstr>PowerPoint-Präsentation</vt:lpstr>
      <vt:lpstr>Nationale Weiterbildungsstrategie</vt:lpstr>
      <vt:lpstr>PowerPoint-Präsentation</vt:lpstr>
      <vt:lpstr>Akteure vor Ort</vt:lpstr>
    </vt:vector>
  </TitlesOfParts>
  <Company>Deutscher Gewerkschaftsbund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Arbeitsplanung 2019</dc:title>
  <dc:creator>Wagner, Fabian (DGB-HES-THÜ)</dc:creator>
  <cp:lastModifiedBy>Evelyn Räder (DGB-BVV)</cp:lastModifiedBy>
  <cp:revision>119</cp:revision>
  <cp:lastPrinted>2020-10-20T15:36:40Z</cp:lastPrinted>
  <dcterms:created xsi:type="dcterms:W3CDTF">2018-12-12T13:53:38Z</dcterms:created>
  <dcterms:modified xsi:type="dcterms:W3CDTF">2021-04-20T10:36:56Z</dcterms:modified>
</cp:coreProperties>
</file>