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2" r:id="rId2"/>
    <p:sldId id="379" r:id="rId3"/>
    <p:sldId id="356" r:id="rId4"/>
    <p:sldId id="358" r:id="rId5"/>
    <p:sldId id="381" r:id="rId6"/>
    <p:sldId id="340" r:id="rId7"/>
    <p:sldId id="300" r:id="rId8"/>
    <p:sldId id="326" r:id="rId9"/>
    <p:sldId id="357" r:id="rId10"/>
    <p:sldId id="362" r:id="rId11"/>
    <p:sldId id="359" r:id="rId12"/>
    <p:sldId id="347" r:id="rId13"/>
    <p:sldId id="373" r:id="rId14"/>
    <p:sldId id="327" r:id="rId15"/>
    <p:sldId id="360" r:id="rId16"/>
    <p:sldId id="376" r:id="rId17"/>
    <p:sldId id="320" r:id="rId18"/>
    <p:sldId id="377" r:id="rId19"/>
    <p:sldId id="364" r:id="rId20"/>
    <p:sldId id="382" r:id="rId21"/>
    <p:sldId id="363" r:id="rId22"/>
    <p:sldId id="353" r:id="rId23"/>
    <p:sldId id="370" r:id="rId24"/>
    <p:sldId id="365" r:id="rId25"/>
    <p:sldId id="352" r:id="rId26"/>
    <p:sldId id="378" r:id="rId27"/>
    <p:sldId id="372" r:id="rId28"/>
  </p:sldIdLst>
  <p:sldSz cx="9144000" cy="6858000" type="screen4x3"/>
  <p:notesSz cx="6888163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4159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orient="horz" pos="1162">
          <p15:clr>
            <a:srgbClr val="A4A3A4"/>
          </p15:clr>
        </p15:guide>
        <p15:guide id="5" pos="5535">
          <p15:clr>
            <a:srgbClr val="A4A3A4"/>
          </p15:clr>
        </p15:guide>
        <p15:guide id="6" pos="113">
          <p15:clr>
            <a:srgbClr val="A4A3A4"/>
          </p15:clr>
        </p15:guide>
        <p15:guide id="7" pos="5193">
          <p15:clr>
            <a:srgbClr val="A4A3A4"/>
          </p15:clr>
        </p15:guide>
        <p15:guide id="8" pos="295">
          <p15:clr>
            <a:srgbClr val="A4A3A4"/>
          </p15:clr>
        </p15:guide>
        <p15:guide id="9" pos="2699">
          <p15:clr>
            <a:srgbClr val="A4A3A4"/>
          </p15:clr>
        </p15:guide>
        <p15:guide id="10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05" userDrawn="1">
          <p15:clr>
            <a:srgbClr val="A4A3A4"/>
          </p15:clr>
        </p15:guide>
        <p15:guide id="2" orient="horz" pos="472" userDrawn="1">
          <p15:clr>
            <a:srgbClr val="A4A3A4"/>
          </p15:clr>
        </p15:guide>
        <p15:guide id="3" orient="horz" pos="622" userDrawn="1">
          <p15:clr>
            <a:srgbClr val="A4A3A4"/>
          </p15:clr>
        </p15:guide>
        <p15:guide id="4" orient="horz" pos="5990" userDrawn="1">
          <p15:clr>
            <a:srgbClr val="A4A3A4"/>
          </p15:clr>
        </p15:guide>
        <p15:guide id="5" pos="2170" userDrawn="1">
          <p15:clr>
            <a:srgbClr val="A4A3A4"/>
          </p15:clr>
        </p15:guide>
        <p15:guide id="6" pos="348" userDrawn="1">
          <p15:clr>
            <a:srgbClr val="A4A3A4"/>
          </p15:clr>
        </p15:guide>
        <p15:guide id="7" pos="39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protny, Jan Philipp (DGB-BVV)" initials="PJP(" lastIdx="1" clrIdx="0">
    <p:extLst>
      <p:ext uri="{19B8F6BF-5375-455C-9EA6-DF929625EA0E}">
        <p15:presenceInfo xmlns:p15="http://schemas.microsoft.com/office/powerpoint/2012/main" userId="Paprotny, Jan Philipp (DGB-BVV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8C8C"/>
    <a:srgbClr val="FFCC66"/>
    <a:srgbClr val="0380E7"/>
    <a:srgbClr val="02FEF8"/>
    <a:srgbClr val="230DC9"/>
    <a:srgbClr val="F2F1EC"/>
    <a:srgbClr val="E42428"/>
    <a:srgbClr val="9D9991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2260" autoAdjust="0"/>
  </p:normalViewPr>
  <p:slideViewPr>
    <p:cSldViewPr>
      <p:cViewPr varScale="1">
        <p:scale>
          <a:sx n="80" d="100"/>
          <a:sy n="80" d="100"/>
        </p:scale>
        <p:origin x="912" y="44"/>
      </p:cViewPr>
      <p:guideLst>
        <p:guide orient="horz" pos="3884"/>
        <p:guide orient="horz" pos="4159"/>
        <p:guide orient="horz" pos="754"/>
        <p:guide orient="horz" pos="1162"/>
        <p:guide pos="5535"/>
        <p:guide pos="113"/>
        <p:guide pos="5193"/>
        <p:guide pos="295"/>
        <p:guide pos="2699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168" y="108"/>
      </p:cViewPr>
      <p:guideLst>
        <p:guide orient="horz" pos="3205"/>
        <p:guide orient="horz" pos="472"/>
        <p:guide orient="horz" pos="622"/>
        <p:guide orient="horz" pos="5990"/>
        <p:guide pos="2170"/>
        <p:guide pos="348"/>
        <p:guide pos="39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-Arbeitsblat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Welt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Tabelle1!$A$2:$A$50</c:f>
              <c:numCache>
                <c:formatCode>General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Tabelle1!$B$2:$B$50</c:f>
              <c:numCache>
                <c:formatCode>0</c:formatCode>
                <c:ptCount val="49"/>
                <c:pt idx="0">
                  <c:v>15758.614</c:v>
                </c:pt>
                <c:pt idx="1">
                  <c:v>15679.743</c:v>
                </c:pt>
                <c:pt idx="2">
                  <c:v>16464.900000000001</c:v>
                </c:pt>
                <c:pt idx="3">
                  <c:v>17441.791000000001</c:v>
                </c:pt>
                <c:pt idx="4">
                  <c:v>17396.363000000001</c:v>
                </c:pt>
                <c:pt idx="5">
                  <c:v>17346.511999999999</c:v>
                </c:pt>
                <c:pt idx="6">
                  <c:v>18329.016</c:v>
                </c:pt>
                <c:pt idx="7">
                  <c:v>18874.32</c:v>
                </c:pt>
                <c:pt idx="8">
                  <c:v>19477.370999999999</c:v>
                </c:pt>
                <c:pt idx="9">
                  <c:v>20031.918000000001</c:v>
                </c:pt>
                <c:pt idx="10">
                  <c:v>19803.842000000001</c:v>
                </c:pt>
                <c:pt idx="11">
                  <c:v>19439.731</c:v>
                </c:pt>
                <c:pt idx="12">
                  <c:v>19184.206999999999</c:v>
                </c:pt>
                <c:pt idx="13">
                  <c:v>19301.703000000001</c:v>
                </c:pt>
                <c:pt idx="14">
                  <c:v>19904.652999999998</c:v>
                </c:pt>
                <c:pt idx="15">
                  <c:v>20176.692999999999</c:v>
                </c:pt>
                <c:pt idx="16">
                  <c:v>20530.264999999999</c:v>
                </c:pt>
                <c:pt idx="17">
                  <c:v>21195.418000000001</c:v>
                </c:pt>
                <c:pt idx="18">
                  <c:v>21945.688999999998</c:v>
                </c:pt>
                <c:pt idx="19">
                  <c:v>22341.746999999999</c:v>
                </c:pt>
                <c:pt idx="20">
                  <c:v>22450.441999999999</c:v>
                </c:pt>
                <c:pt idx="21">
                  <c:v>22591.041000000001</c:v>
                </c:pt>
                <c:pt idx="22">
                  <c:v>22488.598000000002</c:v>
                </c:pt>
                <c:pt idx="23">
                  <c:v>22664.346000000001</c:v>
                </c:pt>
                <c:pt idx="24">
                  <c:v>22898.963</c:v>
                </c:pt>
                <c:pt idx="25">
                  <c:v>23619.144</c:v>
                </c:pt>
                <c:pt idx="26">
                  <c:v>24075.937999999998</c:v>
                </c:pt>
                <c:pt idx="27">
                  <c:v>24398.281999999999</c:v>
                </c:pt>
                <c:pt idx="28">
                  <c:v>24541.647000000001</c:v>
                </c:pt>
                <c:pt idx="29">
                  <c:v>24733.707999999999</c:v>
                </c:pt>
                <c:pt idx="30">
                  <c:v>25593.733</c:v>
                </c:pt>
                <c:pt idx="31">
                  <c:v>25877.902999999998</c:v>
                </c:pt>
                <c:pt idx="32">
                  <c:v>26350.080999999998</c:v>
                </c:pt>
                <c:pt idx="33">
                  <c:v>27513.925999999999</c:v>
                </c:pt>
                <c:pt idx="34">
                  <c:v>28729.309000000001</c:v>
                </c:pt>
                <c:pt idx="35">
                  <c:v>29769.008000000002</c:v>
                </c:pt>
                <c:pt idx="36">
                  <c:v>30756.173999999999</c:v>
                </c:pt>
                <c:pt idx="37">
                  <c:v>31916.504000000001</c:v>
                </c:pt>
                <c:pt idx="38">
                  <c:v>32124.428</c:v>
                </c:pt>
                <c:pt idx="39">
                  <c:v>31770.516</c:v>
                </c:pt>
                <c:pt idx="40">
                  <c:v>33587.786999999997</c:v>
                </c:pt>
                <c:pt idx="41">
                  <c:v>34578.39</c:v>
                </c:pt>
                <c:pt idx="42">
                  <c:v>34790.563999999998</c:v>
                </c:pt>
                <c:pt idx="43">
                  <c:v>35416.599000000002</c:v>
                </c:pt>
                <c:pt idx="44">
                  <c:v>35686.78</c:v>
                </c:pt>
                <c:pt idx="45">
                  <c:v>35631.078000000001</c:v>
                </c:pt>
                <c:pt idx="46">
                  <c:v>35753.305</c:v>
                </c:pt>
                <c:pt idx="47" formatCode="General">
                  <c:v>371780</c:v>
                </c:pt>
                <c:pt idx="48" formatCode="General">
                  <c:v>37887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rgbClr val="0D40B3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Tabelle1!$A$2:$A$50</c:f>
              <c:numCache>
                <c:formatCode>General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Tabelle1!$C$2:$C$50</c:f>
              <c:numCache>
                <c:formatCode>0</c:formatCode>
                <c:ptCount val="49"/>
                <c:pt idx="0">
                  <c:v>954.3846522194001</c:v>
                </c:pt>
                <c:pt idx="1">
                  <c:v>957.81049761940005</c:v>
                </c:pt>
                <c:pt idx="2">
                  <c:v>1020.9241525419999</c:v>
                </c:pt>
                <c:pt idx="3">
                  <c:v>1063.1707586663001</c:v>
                </c:pt>
                <c:pt idx="4">
                  <c:v>1080.7244632132999</c:v>
                </c:pt>
                <c:pt idx="5">
                  <c:v>1233.3606288544001</c:v>
                </c:pt>
                <c:pt idx="6">
                  <c:v>1280.2430446284995</c:v>
                </c:pt>
                <c:pt idx="7">
                  <c:v>1436.0502304843003</c:v>
                </c:pt>
                <c:pt idx="8">
                  <c:v>1624.2718206441998</c:v>
                </c:pt>
                <c:pt idx="9">
                  <c:v>1663.0017617090002</c:v>
                </c:pt>
                <c:pt idx="10">
                  <c:v>1622.2793990160001</c:v>
                </c:pt>
                <c:pt idx="11">
                  <c:v>1599.5109222045999</c:v>
                </c:pt>
                <c:pt idx="12">
                  <c:v>1669.3045598457995</c:v>
                </c:pt>
                <c:pt idx="13">
                  <c:v>1752.6805211524004</c:v>
                </c:pt>
                <c:pt idx="14">
                  <c:v>1905.5954451104003</c:v>
                </c:pt>
                <c:pt idx="15">
                  <c:v>1911.6698740322001</c:v>
                </c:pt>
                <c:pt idx="16">
                  <c:v>2016.2775966229997</c:v>
                </c:pt>
                <c:pt idx="17">
                  <c:v>2152.7276730841004</c:v>
                </c:pt>
                <c:pt idx="18">
                  <c:v>2302.5168440749999</c:v>
                </c:pt>
                <c:pt idx="19">
                  <c:v>2370.0215214999002</c:v>
                </c:pt>
                <c:pt idx="20">
                  <c:v>2411.4024038270004</c:v>
                </c:pt>
                <c:pt idx="21">
                  <c:v>2532.8910184379006</c:v>
                </c:pt>
                <c:pt idx="22">
                  <c:v>2643.2008208555999</c:v>
                </c:pt>
                <c:pt idx="23">
                  <c:v>2976.7478200296987</c:v>
                </c:pt>
                <c:pt idx="24">
                  <c:v>3142.7179166535993</c:v>
                </c:pt>
                <c:pt idx="25">
                  <c:v>3431.4514037647982</c:v>
                </c:pt>
                <c:pt idx="26">
                  <c:v>3493.8528305067998</c:v>
                </c:pt>
                <c:pt idx="27">
                  <c:v>3504.8052356194498</c:v>
                </c:pt>
                <c:pt idx="28">
                  <c:v>3578.3558477338693</c:v>
                </c:pt>
                <c:pt idx="29">
                  <c:v>3510.6966269647387</c:v>
                </c:pt>
                <c:pt idx="30">
                  <c:v>3746.1089912891903</c:v>
                </c:pt>
                <c:pt idx="31">
                  <c:v>3913.8921415667023</c:v>
                </c:pt>
                <c:pt idx="32">
                  <c:v>4261.3982519149049</c:v>
                </c:pt>
                <c:pt idx="33">
                  <c:v>4971.2278900099946</c:v>
                </c:pt>
                <c:pt idx="34">
                  <c:v>5786.9762811526489</c:v>
                </c:pt>
                <c:pt idx="35">
                  <c:v>6653.0744036508559</c:v>
                </c:pt>
                <c:pt idx="36">
                  <c:v>7318.4428710336142</c:v>
                </c:pt>
                <c:pt idx="37">
                  <c:v>7957.8801306885389</c:v>
                </c:pt>
                <c:pt idx="38">
                  <c:v>8105.537540994068</c:v>
                </c:pt>
                <c:pt idx="39">
                  <c:v>8492.5696912727653</c:v>
                </c:pt>
                <c:pt idx="40">
                  <c:v>9009.135880738304</c:v>
                </c:pt>
                <c:pt idx="41">
                  <c:v>9869.7386431291361</c:v>
                </c:pt>
                <c:pt idx="42">
                  <c:v>10128.163076822466</c:v>
                </c:pt>
                <c:pt idx="43">
                  <c:v>10448.383497332097</c:v>
                </c:pt>
                <c:pt idx="44">
                  <c:v>10540.749592445296</c:v>
                </c:pt>
                <c:pt idx="45" formatCode="General">
                  <c:v>10462</c:v>
                </c:pt>
                <c:pt idx="46" formatCode="General">
                  <c:v>10433</c:v>
                </c:pt>
                <c:pt idx="47" formatCode="General">
                  <c:v>11087</c:v>
                </c:pt>
                <c:pt idx="48" formatCode="General">
                  <c:v>11256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rgbClr val="D5902B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Tabelle1!$A$2:$A$50</c:f>
              <c:numCache>
                <c:formatCode>General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Tabelle1!$D$2:$D$50</c:f>
              <c:numCache>
                <c:formatCode>0</c:formatCode>
                <c:ptCount val="49"/>
                <c:pt idx="0">
                  <c:v>4596.4670944340005</c:v>
                </c:pt>
                <c:pt idx="1">
                  <c:v>4460.5009928490008</c:v>
                </c:pt>
                <c:pt idx="2">
                  <c:v>4708.9845806129997</c:v>
                </c:pt>
                <c:pt idx="3">
                  <c:v>4895.9076900029995</c:v>
                </c:pt>
                <c:pt idx="4">
                  <c:v>4731.9100033540008</c:v>
                </c:pt>
                <c:pt idx="5">
                  <c:v>4520.8603669469994</c:v>
                </c:pt>
                <c:pt idx="6">
                  <c:v>4814.1446037760015</c:v>
                </c:pt>
                <c:pt idx="7">
                  <c:v>4976.6141370660007</c:v>
                </c:pt>
                <c:pt idx="8">
                  <c:v>4973.0342733029984</c:v>
                </c:pt>
                <c:pt idx="9">
                  <c:v>5011.5923889810001</c:v>
                </c:pt>
                <c:pt idx="10">
                  <c:v>4788.0972671530008</c:v>
                </c:pt>
                <c:pt idx="11">
                  <c:v>4718.7866727119999</c:v>
                </c:pt>
                <c:pt idx="12">
                  <c:v>4464.6277378559989</c:v>
                </c:pt>
                <c:pt idx="13">
                  <c:v>4440.5835067840007</c:v>
                </c:pt>
                <c:pt idx="14">
                  <c:v>4648.6961107209972</c:v>
                </c:pt>
                <c:pt idx="15">
                  <c:v>4671.6416894689992</c:v>
                </c:pt>
                <c:pt idx="16">
                  <c:v>4639.779310595999</c:v>
                </c:pt>
                <c:pt idx="17">
                  <c:v>4800.0001419029986</c:v>
                </c:pt>
                <c:pt idx="18">
                  <c:v>5022.5265370119996</c:v>
                </c:pt>
                <c:pt idx="19">
                  <c:v>5082.555560887</c:v>
                </c:pt>
                <c:pt idx="20">
                  <c:v>4988.0851396215012</c:v>
                </c:pt>
                <c:pt idx="21">
                  <c:v>4948.9890622890989</c:v>
                </c:pt>
                <c:pt idx="22">
                  <c:v>5025.5868173470426</c:v>
                </c:pt>
                <c:pt idx="23">
                  <c:v>5140.2347365329488</c:v>
                </c:pt>
                <c:pt idx="24">
                  <c:v>5222.6643030108999</c:v>
                </c:pt>
                <c:pt idx="25">
                  <c:v>5275.4852381618994</c:v>
                </c:pt>
                <c:pt idx="26">
                  <c:v>5433.7260192018985</c:v>
                </c:pt>
                <c:pt idx="27">
                  <c:v>5602.271888611901</c:v>
                </c:pt>
                <c:pt idx="28">
                  <c:v>5631.0515306654006</c:v>
                </c:pt>
                <c:pt idx="29">
                  <c:v>5657.8271474320172</c:v>
                </c:pt>
                <c:pt idx="30">
                  <c:v>5858.2901610958825</c:v>
                </c:pt>
                <c:pt idx="31">
                  <c:v>5803.5767428808367</c:v>
                </c:pt>
                <c:pt idx="32">
                  <c:v>5736.6615388854898</c:v>
                </c:pt>
                <c:pt idx="33">
                  <c:v>5802.9940473685192</c:v>
                </c:pt>
                <c:pt idx="34">
                  <c:v>5863.5057445787616</c:v>
                </c:pt>
                <c:pt idx="35">
                  <c:v>5872.2200369986203</c:v>
                </c:pt>
                <c:pt idx="36">
                  <c:v>5750.952060485215</c:v>
                </c:pt>
                <c:pt idx="37">
                  <c:v>5833.7018375327016</c:v>
                </c:pt>
                <c:pt idx="38">
                  <c:v>5645.1242436083758</c:v>
                </c:pt>
                <c:pt idx="39">
                  <c:v>5232.7378770976093</c:v>
                </c:pt>
                <c:pt idx="40">
                  <c:v>5505.4788793354082</c:v>
                </c:pt>
                <c:pt idx="41">
                  <c:v>5377.431062493547</c:v>
                </c:pt>
                <c:pt idx="42">
                  <c:v>5152.3558748832829</c:v>
                </c:pt>
                <c:pt idx="43">
                  <c:v>5286.1067071957823</c:v>
                </c:pt>
                <c:pt idx="44">
                  <c:v>5334.5297416284848</c:v>
                </c:pt>
                <c:pt idx="45" formatCode="General">
                  <c:v>5114</c:v>
                </c:pt>
                <c:pt idx="46" formatCode="General">
                  <c:v>5012</c:v>
                </c:pt>
                <c:pt idx="47" formatCode="General">
                  <c:v>5128</c:v>
                </c:pt>
                <c:pt idx="48" formatCode="General">
                  <c:v>5275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Deutschland</c:v>
                </c:pt>
              </c:strCache>
            </c:strRef>
          </c:tx>
          <c:spPr>
            <a:ln w="28575" cap="rnd">
              <a:solidFill>
                <a:srgbClr val="4D8C0E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Tabelle1!$A$2:$A$50</c:f>
              <c:numCache>
                <c:formatCode>General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Tabelle1!$E$2:$E$50</c:f>
              <c:numCache>
                <c:formatCode>0</c:formatCode>
                <c:ptCount val="49"/>
                <c:pt idx="0">
                  <c:v>1072.3965810994</c:v>
                </c:pt>
                <c:pt idx="1">
                  <c:v>1066.7818127336</c:v>
                </c:pt>
                <c:pt idx="2">
                  <c:v>1092.9983239370997</c:v>
                </c:pt>
                <c:pt idx="3">
                  <c:v>1142.3647853926998</c:v>
                </c:pt>
                <c:pt idx="4">
                  <c:v>1112.0571131456002</c:v>
                </c:pt>
                <c:pt idx="5">
                  <c:v>1052.15815665539</c:v>
                </c:pt>
                <c:pt idx="6">
                  <c:v>1112.3919093619302</c:v>
                </c:pt>
                <c:pt idx="7">
                  <c:v>1092.92832399948</c:v>
                </c:pt>
                <c:pt idx="8">
                  <c:v>1130.34499240684</c:v>
                </c:pt>
                <c:pt idx="9">
                  <c:v>1180.5248435490994</c:v>
                </c:pt>
                <c:pt idx="10">
                  <c:v>1127.83700459696</c:v>
                </c:pt>
                <c:pt idx="11">
                  <c:v>1092.4447265340996</c:v>
                </c:pt>
                <c:pt idx="12">
                  <c:v>1045.5748724136201</c:v>
                </c:pt>
                <c:pt idx="13">
                  <c:v>1060.5805756628999</c:v>
                </c:pt>
                <c:pt idx="14">
                  <c:v>1076.8014225583001</c:v>
                </c:pt>
                <c:pt idx="15">
                  <c:v>1080.77523686468</c:v>
                </c:pt>
                <c:pt idx="16">
                  <c:v>1074.59936137101</c:v>
                </c:pt>
                <c:pt idx="17">
                  <c:v>1065.1409311670004</c:v>
                </c:pt>
                <c:pt idx="18">
                  <c:v>1058.5957600676002</c:v>
                </c:pt>
                <c:pt idx="19">
                  <c:v>1044.437131209</c:v>
                </c:pt>
                <c:pt idx="20">
                  <c:v>1007.786763652466</c:v>
                </c:pt>
                <c:pt idx="21">
                  <c:v>985.52000398132998</c:v>
                </c:pt>
                <c:pt idx="22">
                  <c:v>932.82691027117005</c:v>
                </c:pt>
                <c:pt idx="23">
                  <c:v>924.31164088920957</c:v>
                </c:pt>
                <c:pt idx="24">
                  <c:v>912.88745880852991</c:v>
                </c:pt>
                <c:pt idx="25">
                  <c:v>907.28024460339986</c:v>
                </c:pt>
                <c:pt idx="26">
                  <c:v>934.21323849935004</c:v>
                </c:pt>
                <c:pt idx="27">
                  <c:v>901.63505756629991</c:v>
                </c:pt>
                <c:pt idx="28">
                  <c:v>894.21317614652003</c:v>
                </c:pt>
                <c:pt idx="29">
                  <c:v>861.36788756392002</c:v>
                </c:pt>
                <c:pt idx="30">
                  <c:v>859.25785797936999</c:v>
                </c:pt>
                <c:pt idx="31">
                  <c:v>875.95690344463378</c:v>
                </c:pt>
                <c:pt idx="32">
                  <c:v>861.13218609207001</c:v>
                </c:pt>
                <c:pt idx="33">
                  <c:v>852.76283814263991</c:v>
                </c:pt>
                <c:pt idx="34">
                  <c:v>859.32638637489993</c:v>
                </c:pt>
                <c:pt idx="35">
                  <c:v>827.05752133079</c:v>
                </c:pt>
                <c:pt idx="36">
                  <c:v>839.33760399305004</c:v>
                </c:pt>
                <c:pt idx="37">
                  <c:v>812.4429198949698</c:v>
                </c:pt>
                <c:pt idx="38">
                  <c:v>823.12904419840027</c:v>
                </c:pt>
                <c:pt idx="39">
                  <c:v>763.70612103989322</c:v>
                </c:pt>
                <c:pt idx="40">
                  <c:v>804.37147369615934</c:v>
                </c:pt>
                <c:pt idx="41">
                  <c:v>785.75522724123732</c:v>
                </c:pt>
                <c:pt idx="42">
                  <c:v>794.43873680966112</c:v>
                </c:pt>
                <c:pt idx="43">
                  <c:v>812.60852656656527</c:v>
                </c:pt>
                <c:pt idx="44">
                  <c:v>767.14557005954964</c:v>
                </c:pt>
                <c:pt idx="45" formatCode="General">
                  <c:v>766</c:v>
                </c:pt>
                <c:pt idx="46" formatCode="General">
                  <c:v>776</c:v>
                </c:pt>
                <c:pt idx="47" formatCode="General">
                  <c:v>787</c:v>
                </c:pt>
                <c:pt idx="48" formatCode="General">
                  <c:v>753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71680"/>
        <c:axId val="415672464"/>
      </c:lineChart>
      <c:dateAx>
        <c:axId val="415671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5672464"/>
        <c:crosses val="autoZero"/>
        <c:auto val="0"/>
        <c:lblOffset val="100"/>
        <c:baseTimeUnit val="days"/>
        <c:majorUnit val="2"/>
        <c:majorTimeUnit val="days"/>
      </c:dateAx>
      <c:valAx>
        <c:axId val="415672464"/>
        <c:scaling>
          <c:orientation val="minMax"/>
          <c:max val="3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567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410278337915718E-2"/>
          <c:y val="1.0239386380786301E-2"/>
          <c:w val="0.98758972166208436"/>
          <c:h val="0.96380329083663918"/>
        </c:manualLayout>
      </c:layout>
      <c:bubbleChart>
        <c:varyColors val="0"/>
        <c:ser>
          <c:idx val="0"/>
          <c:order val="0"/>
          <c:tx>
            <c:strRef>
              <c:f>Tabelle1!$C$1</c:f>
              <c:strCache>
                <c:ptCount val="1"/>
                <c:pt idx="0">
                  <c:v>Y-Achse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49707256376544E-2"/>
                  <c:y val="-6.1719324026451139E-2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Tabelle1!$B$2:$B$9</c:f>
              <c:numCache>
                <c:formatCode>General</c:formatCode>
                <c:ptCount val="8"/>
                <c:pt idx="0">
                  <c:v>0.5</c:v>
                </c:pt>
                <c:pt idx="1">
                  <c:v>0.8</c:v>
                </c:pt>
                <c:pt idx="2">
                  <c:v>1.1000000000000001</c:v>
                </c:pt>
                <c:pt idx="3">
                  <c:v>1.5</c:v>
                </c:pt>
                <c:pt idx="4">
                  <c:v>1.8</c:v>
                </c:pt>
                <c:pt idx="5">
                  <c:v>2.1</c:v>
                </c:pt>
                <c:pt idx="6">
                  <c:v>2.4</c:v>
                </c:pt>
                <c:pt idx="7">
                  <c:v>2.7</c:v>
                </c:pt>
              </c:numCache>
            </c:numRef>
          </c:xVal>
          <c:yVal>
            <c:numRef>
              <c:f>Tabelle1!$C$2:$C$9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  <c:bubbleSize>
            <c:numRef>
              <c:f>Tabelle1!$D$2:$D$9</c:f>
              <c:numCache>
                <c:formatCode>General</c:formatCode>
                <c:ptCount val="8"/>
                <c:pt idx="0">
                  <c:v>4.97</c:v>
                </c:pt>
                <c:pt idx="1">
                  <c:v>6.78</c:v>
                </c:pt>
                <c:pt idx="2">
                  <c:v>7.95</c:v>
                </c:pt>
                <c:pt idx="3">
                  <c:v>16.14</c:v>
                </c:pt>
                <c:pt idx="4">
                  <c:v>1.94</c:v>
                </c:pt>
                <c:pt idx="5">
                  <c:v>9.15</c:v>
                </c:pt>
                <c:pt idx="6">
                  <c:v>4.96</c:v>
                </c:pt>
                <c:pt idx="7">
                  <c:v>5.59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80"/>
        <c:showNegBubbles val="0"/>
        <c:sizeRepresents val="w"/>
        <c:axId val="418069344"/>
        <c:axId val="418067776"/>
      </c:bubbleChart>
      <c:valAx>
        <c:axId val="418069344"/>
        <c:scaling>
          <c:orientation val="minMax"/>
          <c:max val="3"/>
          <c:min val="0.42000000000000004"/>
        </c:scaling>
        <c:delete val="1"/>
        <c:axPos val="b"/>
        <c:numFmt formatCode="General" sourceLinked="1"/>
        <c:majorTickMark val="out"/>
        <c:minorTickMark val="none"/>
        <c:tickLblPos val="nextTo"/>
        <c:crossAx val="418067776"/>
        <c:crosses val="autoZero"/>
        <c:crossBetween val="midCat"/>
      </c:valAx>
      <c:valAx>
        <c:axId val="418067776"/>
        <c:scaling>
          <c:orientation val="minMax"/>
          <c:max val="1.1100000000000001"/>
          <c:min val="0.9"/>
        </c:scaling>
        <c:delete val="1"/>
        <c:axPos val="l"/>
        <c:numFmt formatCode="General" sourceLinked="1"/>
        <c:majorTickMark val="out"/>
        <c:minorTickMark val="none"/>
        <c:tickLblPos val="nextTo"/>
        <c:crossAx val="41806934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de-DE" sz="1862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sz="1862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Reduktion der Emissionen nach Sektoren bis 2050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de-DE" sz="1862" b="0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Energiesektor</c:v>
                </c:pt>
                <c:pt idx="1">
                  <c:v>Industrie</c:v>
                </c:pt>
                <c:pt idx="2">
                  <c:v>Gebäude</c:v>
                </c:pt>
                <c:pt idx="3">
                  <c:v>Verkehr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466</c:v>
                </c:pt>
                <c:pt idx="1">
                  <c:v>283</c:v>
                </c:pt>
                <c:pt idx="2">
                  <c:v>209</c:v>
                </c:pt>
                <c:pt idx="3">
                  <c:v>163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Energiesektor</c:v>
                </c:pt>
                <c:pt idx="1">
                  <c:v>Industrie</c:v>
                </c:pt>
                <c:pt idx="2">
                  <c:v>Gebäude</c:v>
                </c:pt>
                <c:pt idx="3">
                  <c:v>Verkehr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322</c:v>
                </c:pt>
                <c:pt idx="1">
                  <c:v>198</c:v>
                </c:pt>
                <c:pt idx="2">
                  <c:v>122</c:v>
                </c:pt>
                <c:pt idx="3">
                  <c:v>168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033074724377236E-2"/>
                  <c:y val="0.201254982730391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666394446712821E-2"/>
                  <c:y val="0.178291436935555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45977950183746E-2"/>
                      <c:h val="5.678177810433503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Energiesektor</c:v>
                </c:pt>
                <c:pt idx="1">
                  <c:v>Industrie</c:v>
                </c:pt>
                <c:pt idx="2">
                  <c:v>Gebäude</c:v>
                </c:pt>
                <c:pt idx="3">
                  <c:v>Verkehr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220</c:v>
                </c:pt>
                <c:pt idx="1">
                  <c:v>178</c:v>
                </c:pt>
                <c:pt idx="2">
                  <c:v>120</c:v>
                </c:pt>
                <c:pt idx="3">
                  <c:v>145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Energiesektor</c:v>
                </c:pt>
                <c:pt idx="1">
                  <c:v>Industrie</c:v>
                </c:pt>
                <c:pt idx="2">
                  <c:v>Gebäude</c:v>
                </c:pt>
                <c:pt idx="3">
                  <c:v>Verkehr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175</c:v>
                </c:pt>
                <c:pt idx="1">
                  <c:v>140</c:v>
                </c:pt>
                <c:pt idx="2">
                  <c:v>70</c:v>
                </c:pt>
                <c:pt idx="3">
                  <c:v>95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Energiesektor</c:v>
                </c:pt>
                <c:pt idx="1">
                  <c:v>Industrie</c:v>
                </c:pt>
                <c:pt idx="2">
                  <c:v>Gebäude</c:v>
                </c:pt>
                <c:pt idx="3">
                  <c:v>Verkehr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068560"/>
        <c:axId val="418070128"/>
      </c:barChart>
      <c:catAx>
        <c:axId val="41806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8070128"/>
        <c:crosses val="autoZero"/>
        <c:auto val="1"/>
        <c:lblAlgn val="ctr"/>
        <c:lblOffset val="100"/>
        <c:noMultiLvlLbl val="0"/>
      </c:catAx>
      <c:valAx>
        <c:axId val="41807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smtClean="0"/>
                  <a:t>in </a:t>
                </a:r>
                <a:r>
                  <a:rPr lang="de-DE" dirty="0" err="1" smtClean="0"/>
                  <a:t>mio.</a:t>
                </a:r>
                <a:r>
                  <a:rPr lang="de-DE" baseline="0" dirty="0" smtClean="0"/>
                  <a:t> t. CO2-Äq.</a:t>
                </a:r>
                <a:endParaRPr lang="de-DE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806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0.88832</cdr:x>
      <cdr:y>0.46457</cdr:y>
    </cdr:from>
    <cdr:to>
      <cdr:x>0.99784</cdr:x>
      <cdr:y>0.56122</cdr:y>
    </cdr:to>
    <cdr:sp macro="" textlink="">
      <cdr:nvSpPr>
        <cdr:cNvPr id="2" name="Textfeld 31"/>
        <cdr:cNvSpPr txBox="1"/>
      </cdr:nvSpPr>
      <cdr:spPr>
        <a:xfrm xmlns:a="http://schemas.openxmlformats.org/drawingml/2006/main">
          <a:off x="6228184" y="1331480"/>
          <a:ext cx="76783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 rtlCol="0">
          <a:spAutoFit/>
        </a:bodyPr>
        <a:lstStyle xmlns:a="http://schemas.openxmlformats.org/drawingml/2006/main">
          <a:defPPr>
            <a:defRPr lang="de-DE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9pPr>
        </a:lstStyle>
        <a:p xmlns:a="http://schemas.openxmlformats.org/drawingml/2006/main">
          <a:r>
            <a:rPr lang="de-DE" sz="1200" dirty="0" smtClean="0"/>
            <a:t>China 11.256</a:t>
          </a:r>
        </a:p>
      </cdr:txBody>
    </cdr:sp>
  </cdr:relSizeAnchor>
  <cdr:relSizeAnchor xmlns:cdr="http://schemas.openxmlformats.org/drawingml/2006/chartDrawing">
    <cdr:from>
      <cdr:x>0.89859</cdr:x>
      <cdr:y>0.62106</cdr:y>
    </cdr:from>
    <cdr:to>
      <cdr:x>0.98524</cdr:x>
      <cdr:y>0.71771</cdr:y>
    </cdr:to>
    <cdr:sp macro="" textlink="">
      <cdr:nvSpPr>
        <cdr:cNvPr id="3" name="Textfeld 32"/>
        <cdr:cNvSpPr txBox="1"/>
      </cdr:nvSpPr>
      <cdr:spPr>
        <a:xfrm xmlns:a="http://schemas.openxmlformats.org/drawingml/2006/main">
          <a:off x="6300188" y="1779988"/>
          <a:ext cx="60753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 rtlCol="0">
          <a:spAutoFit/>
        </a:bodyPr>
        <a:lstStyle xmlns:a="http://schemas.openxmlformats.org/drawingml/2006/main">
          <a:defPPr>
            <a:defRPr lang="de-DE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9pPr>
        </a:lstStyle>
        <a:p xmlns:a="http://schemas.openxmlformats.org/drawingml/2006/main">
          <a:r>
            <a:rPr lang="de-DE" sz="1200" dirty="0" smtClean="0"/>
            <a:t>USA 5.275</a:t>
          </a:r>
        </a:p>
      </cdr:txBody>
    </cdr:sp>
  </cdr:relSizeAnchor>
  <cdr:relSizeAnchor xmlns:cdr="http://schemas.openxmlformats.org/drawingml/2006/chartDrawing">
    <cdr:from>
      <cdr:x>0.86488</cdr:x>
      <cdr:y>0.73407</cdr:y>
    </cdr:from>
    <cdr:to>
      <cdr:x>1</cdr:x>
      <cdr:y>0.83072</cdr:y>
    </cdr:to>
    <cdr:sp macro="" textlink="">
      <cdr:nvSpPr>
        <cdr:cNvPr id="4" name="Textfeld 33"/>
        <cdr:cNvSpPr txBox="1"/>
      </cdr:nvSpPr>
      <cdr:spPr>
        <a:xfrm xmlns:a="http://schemas.openxmlformats.org/drawingml/2006/main">
          <a:off x="6063841" y="2103880"/>
          <a:ext cx="94737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 rtlCol="0">
          <a:spAutoFit/>
        </a:bodyPr>
        <a:lstStyle xmlns:a="http://schemas.openxmlformats.org/drawingml/2006/main">
          <a:defPPr>
            <a:defRPr lang="de-DE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9pPr>
        </a:lstStyle>
        <a:p xmlns:a="http://schemas.openxmlformats.org/drawingml/2006/main">
          <a:r>
            <a:rPr lang="de-DE" sz="1200" dirty="0" smtClean="0"/>
            <a:t>Deutschland 753</a:t>
          </a:r>
        </a:p>
      </cdr:txBody>
    </cdr:sp>
  </cdr:relSizeAnchor>
  <cdr:relSizeAnchor xmlns:cdr="http://schemas.openxmlformats.org/drawingml/2006/chartDrawing">
    <cdr:from>
      <cdr:x>0.07189</cdr:x>
      <cdr:y>0.01771</cdr:y>
    </cdr:from>
    <cdr:to>
      <cdr:x>0.26841</cdr:x>
      <cdr:y>0.16661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4056" y="50753"/>
          <a:ext cx="1377815" cy="4267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0.10885</cdr:x>
      <cdr:y>0.12556</cdr:y>
    </cdr:from>
    <cdr:to>
      <cdr:x>0.21951</cdr:x>
      <cdr:y>0.21684</cdr:y>
    </cdr:to>
    <cdr:sp macro="" textlink="">
      <cdr:nvSpPr>
        <cdr:cNvPr id="8" name="Textfeld 7"/>
        <cdr:cNvSpPr txBox="1"/>
      </cdr:nvSpPr>
      <cdr:spPr>
        <a:xfrm xmlns:a="http://schemas.openxmlformats.org/drawingml/2006/main">
          <a:off x="763151" y="359851"/>
          <a:ext cx="775853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 rtlCol="0">
          <a:spAutoFit/>
        </a:bodyPr>
        <a:lstStyle xmlns:a="http://schemas.openxmlformats.org/drawingml/2006/main">
          <a:defPPr>
            <a:defRPr lang="de-DE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9pPr>
        </a:lstStyle>
        <a:p xmlns:a="http://schemas.openxmlformats.org/drawingml/2006/main">
          <a:r>
            <a:rPr lang="de-DE" sz="1100" dirty="0" smtClean="0"/>
            <a:t>in Mio. Tonnen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0.0222</cdr:x>
      <cdr:y>0.67739</cdr:y>
    </cdr:from>
    <cdr:to>
      <cdr:x>0.07475</cdr:x>
      <cdr:y>0.79044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51306" y="1465634"/>
          <a:ext cx="358160" cy="2446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rIns="0" rtlCol="0">
          <a:spAutoFit/>
        </a:bodyPr>
        <a:lstStyle xmlns:a="http://schemas.openxmlformats.org/drawingml/2006/main"/>
        <a:p xmlns:a="http://schemas.openxmlformats.org/drawingml/2006/main">
          <a:r>
            <a:rPr lang="de-DE" sz="1197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World</a:t>
          </a:r>
          <a:endParaRPr lang="de-DE" sz="1197" kern="12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0.25172</cdr:x>
      <cdr:y>0.67739</cdr:y>
    </cdr:from>
    <cdr:to>
      <cdr:x>0.30141</cdr:x>
      <cdr:y>0.77592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902675" y="1657128"/>
          <a:ext cx="375590" cy="2410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rIns="0" rtlCol="0">
          <a:spAutoFit/>
        </a:bodyPr>
        <a:lstStyle xmlns:a="http://schemas.openxmlformats.org/drawingml/2006/main"/>
        <a:p xmlns:a="http://schemas.openxmlformats.org/drawingml/2006/main">
          <a:r>
            <a:rPr lang="de-DE" sz="1197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China</a:t>
          </a:r>
          <a:endParaRPr lang="de-DE" sz="1197" kern="12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0.52593</cdr:x>
      <cdr:y>0.67397</cdr:y>
    </cdr:from>
    <cdr:to>
      <cdr:x>0.58408</cdr:x>
      <cdr:y>0.80179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3584527" y="1458234"/>
          <a:ext cx="396341" cy="2765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rIns="0" rtlCol="0">
          <a:spAutoFit/>
        </a:bodyPr>
        <a:lstStyle xmlns:a="http://schemas.openxmlformats.org/drawingml/2006/main"/>
        <a:p xmlns:a="http://schemas.openxmlformats.org/drawingml/2006/main">
          <a:r>
            <a:rPr lang="de-DE" sz="1197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Indien</a:t>
          </a:r>
          <a:endParaRPr lang="de-DE" sz="1197" kern="12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0.6212</cdr:x>
      <cdr:y>0.67397</cdr:y>
    </cdr:from>
    <cdr:to>
      <cdr:x>0.72143</cdr:x>
      <cdr:y>0.80179</cdr:y>
    </cdr:to>
    <cdr:sp macro="" textlink="">
      <cdr:nvSpPr>
        <cdr:cNvPr id="7" name="Textfeld 6"/>
        <cdr:cNvSpPr txBox="1"/>
      </cdr:nvSpPr>
      <cdr:spPr>
        <a:xfrm xmlns:a="http://schemas.openxmlformats.org/drawingml/2006/main">
          <a:off x="4233849" y="1458234"/>
          <a:ext cx="683123" cy="2765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rIns="0" rtlCol="0">
          <a:spAutoFit/>
        </a:bodyPr>
        <a:lstStyle xmlns:a="http://schemas.openxmlformats.org/drawingml/2006/main"/>
        <a:p xmlns:a="http://schemas.openxmlformats.org/drawingml/2006/main">
          <a:r>
            <a:rPr lang="de-DE" sz="1197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Deutschland</a:t>
          </a:r>
          <a:endParaRPr lang="de-DE" sz="1197" kern="12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0.74644</cdr:x>
      <cdr:y>0.67632</cdr:y>
    </cdr:from>
    <cdr:to>
      <cdr:x>0.83765</cdr:x>
      <cdr:y>0.80414</cdr:y>
    </cdr:to>
    <cdr:sp macro="" textlink="">
      <cdr:nvSpPr>
        <cdr:cNvPr id="8" name="Textfeld 7"/>
        <cdr:cNvSpPr txBox="1"/>
      </cdr:nvSpPr>
      <cdr:spPr>
        <a:xfrm xmlns:a="http://schemas.openxmlformats.org/drawingml/2006/main">
          <a:off x="5087434" y="1463318"/>
          <a:ext cx="621626" cy="2765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rIns="0" rtlCol="0">
          <a:spAutoFit/>
        </a:bodyPr>
        <a:lstStyle xmlns:a="http://schemas.openxmlformats.org/drawingml/2006/main"/>
        <a:p xmlns:a="http://schemas.openxmlformats.org/drawingml/2006/main">
          <a:r>
            <a:rPr lang="de-DE" sz="1197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Frankreich</a:t>
          </a:r>
          <a:endParaRPr lang="de-DE" sz="1197" kern="12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0.12143</cdr:x>
      <cdr:y>0.68358</cdr:y>
    </cdr:from>
    <cdr:to>
      <cdr:x>0.19516</cdr:x>
      <cdr:y>0.8114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827584" y="1479026"/>
          <a:ext cx="502552" cy="2765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r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de-DE" sz="1197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EU-28</a:t>
          </a:r>
          <a:endParaRPr lang="de-DE" sz="1197" kern="12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0.87155</cdr:x>
      <cdr:y>0.67581</cdr:y>
    </cdr:from>
    <cdr:to>
      <cdr:x>0.89945</cdr:x>
      <cdr:y>0.80363</cdr:y>
    </cdr:to>
    <cdr:sp macro="" textlink="">
      <cdr:nvSpPr>
        <cdr:cNvPr id="10" name="Textfeld 9"/>
        <cdr:cNvSpPr txBox="1"/>
      </cdr:nvSpPr>
      <cdr:spPr>
        <a:xfrm xmlns:a="http://schemas.openxmlformats.org/drawingml/2006/main">
          <a:off x="5940152" y="1462215"/>
          <a:ext cx="190135" cy="2765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rIns="0" rtlCol="0">
          <a:spAutoFit/>
        </a:bodyPr>
        <a:lstStyle xmlns:a="http://schemas.openxmlformats.org/drawingml/2006/main"/>
        <a:p xmlns:a="http://schemas.openxmlformats.org/drawingml/2006/main">
          <a:r>
            <a:rPr lang="de-DE" sz="1197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UK</a:t>
          </a:r>
          <a:endParaRPr lang="de-DE" sz="1197" kern="12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0.41161</cdr:x>
      <cdr:y>0.67397</cdr:y>
    </cdr:from>
    <cdr:to>
      <cdr:x>0.4613</cdr:x>
      <cdr:y>0.78702</cdr:y>
    </cdr:to>
    <cdr:sp macro="" textlink="">
      <cdr:nvSpPr>
        <cdr:cNvPr id="12" name="Textfeld 11"/>
        <cdr:cNvSpPr txBox="1"/>
      </cdr:nvSpPr>
      <cdr:spPr>
        <a:xfrm xmlns:a="http://schemas.openxmlformats.org/drawingml/2006/main">
          <a:off x="3111234" y="1648768"/>
          <a:ext cx="375589" cy="2765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rIns="0" rtlCol="0">
          <a:spAutoFit/>
        </a:bodyPr>
        <a:lstStyle xmlns:a="http://schemas.openxmlformats.org/drawingml/2006/main"/>
        <a:p xmlns:a="http://schemas.openxmlformats.org/drawingml/2006/main">
          <a:r>
            <a:rPr lang="de-DE" sz="1197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USA</a:t>
          </a:r>
          <a:endParaRPr lang="de-DE" sz="1197" kern="12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0.66861</cdr:x>
      <cdr:y>0.8649</cdr:y>
    </cdr:from>
    <cdr:to>
      <cdr:x>0.66862</cdr:x>
      <cdr:y>0.9787</cdr:y>
    </cdr:to>
    <cdr:sp macro="" textlink="">
      <cdr:nvSpPr>
        <cdr:cNvPr id="11" name="Textfeld 10"/>
        <cdr:cNvSpPr txBox="1"/>
      </cdr:nvSpPr>
      <cdr:spPr>
        <a:xfrm xmlns:a="http://schemas.openxmlformats.org/drawingml/2006/main">
          <a:off x="4556965" y="1871339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 rtlCol="0">
          <a:spAutoFit/>
        </a:bodyPr>
        <a:lstStyle xmlns:a="http://schemas.openxmlformats.org/drawingml/2006/main">
          <a:defPPr>
            <a:defRPr lang="de-DE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9pPr>
        </a:lstStyle>
        <a:p xmlns:a="http://schemas.openxmlformats.org/drawingml/2006/main">
          <a:endParaRPr lang="de-DE" sz="1000" dirty="0" smtClean="0"/>
        </a:p>
      </cdr:txBody>
    </cdr:sp>
  </cdr:relSizeAnchor>
  <cdr:relSizeAnchor xmlns:cdr="http://schemas.openxmlformats.org/drawingml/2006/chartDrawing">
    <cdr:from>
      <cdr:x>0</cdr:x>
      <cdr:y>0.18544</cdr:y>
    </cdr:from>
    <cdr:to>
      <cdr:x>0.25472</cdr:x>
      <cdr:y>0.34191</cdr:y>
    </cdr:to>
    <cdr:sp macro="" textlink="">
      <cdr:nvSpPr>
        <cdr:cNvPr id="13" name="Textfeld 29"/>
        <cdr:cNvSpPr txBox="1"/>
      </cdr:nvSpPr>
      <cdr:spPr>
        <a:xfrm xmlns:a="http://schemas.openxmlformats.org/drawingml/2006/main">
          <a:off x="0" y="401227"/>
          <a:ext cx="173605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 rtlCol="0">
          <a:spAutoFit/>
        </a:bodyPr>
        <a:lstStyle xmlns:a="http://schemas.openxmlformats.org/drawingml/2006/main">
          <a:defPPr>
            <a:defRPr lang="de-DE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DGB" panose="020B0406020204020204" pitchFamily="34" charset="0"/>
              <a:ea typeface="+mn-ea"/>
              <a:cs typeface="Times New Roman" panose="02020603050405020304" pitchFamily="18" charset="0"/>
            </a:defRPr>
          </a:lvl9pPr>
        </a:lstStyle>
        <a:p xmlns:a="http://schemas.openxmlformats.org/drawingml/2006/main">
          <a:r>
            <a:rPr lang="de-DE" sz="1600" dirty="0" smtClean="0"/>
            <a:t>Ausstoß pro Einwohner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0.1966</cdr:x>
      <cdr:y>0.4143</cdr:y>
    </cdr:from>
    <cdr:to>
      <cdr:x>0.21512</cdr:x>
      <cdr:y>0.50079</cdr:y>
    </cdr:to>
    <cdr:cxnSp macro="">
      <cdr:nvCxnSpPr>
        <cdr:cNvPr id="7" name="Gerade Verbindung mit Pfeil 6"/>
        <cdr:cNvCxnSpPr/>
      </cdr:nvCxnSpPr>
      <cdr:spPr>
        <a:xfrm xmlns:a="http://schemas.openxmlformats.org/drawingml/2006/main">
          <a:off x="1528699" y="1790267"/>
          <a:ext cx="144016" cy="37374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0.37961</cdr:x>
      <cdr:y>0.45411</cdr:y>
    </cdr:from>
    <cdr:to>
      <cdr:x>0.39846</cdr:x>
      <cdr:y>0.54589</cdr:y>
    </cdr:to>
    <cdr:cxnSp macro="">
      <cdr:nvCxnSpPr>
        <cdr:cNvPr id="9" name="Gerade Verbindung mit Pfeil 8"/>
        <cdr:cNvCxnSpPr/>
      </cdr:nvCxnSpPr>
      <cdr:spPr>
        <a:xfrm xmlns:a="http://schemas.openxmlformats.org/drawingml/2006/main">
          <a:off x="2951683" y="1962288"/>
          <a:ext cx="146569" cy="396597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0.61113</cdr:x>
      <cdr:y>0.56661</cdr:y>
    </cdr:from>
    <cdr:to>
      <cdr:x>0.62073</cdr:x>
      <cdr:y>0.64992</cdr:y>
    </cdr:to>
    <cdr:cxnSp macro="">
      <cdr:nvCxnSpPr>
        <cdr:cNvPr id="15" name="Gerade Verbindung mit Pfeil 14"/>
        <cdr:cNvCxnSpPr/>
      </cdr:nvCxnSpPr>
      <cdr:spPr>
        <a:xfrm xmlns:a="http://schemas.openxmlformats.org/drawingml/2006/main">
          <a:off x="4751883" y="2448421"/>
          <a:ext cx="74640" cy="360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0.67587</cdr:x>
      <cdr:y>0.68453</cdr:y>
    </cdr:from>
    <cdr:to>
      <cdr:x>0.68547</cdr:x>
      <cdr:y>0.73452</cdr:y>
    </cdr:to>
    <cdr:cxnSp macro="">
      <cdr:nvCxnSpPr>
        <cdr:cNvPr id="16" name="Gerade Verbindung mit Pfeil 15"/>
        <cdr:cNvCxnSpPr/>
      </cdr:nvCxnSpPr>
      <cdr:spPr>
        <a:xfrm xmlns:a="http://schemas.openxmlformats.org/drawingml/2006/main">
          <a:off x="5255294" y="2957993"/>
          <a:ext cx="74645" cy="216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0.85966</cdr:x>
      <cdr:y>0.58327</cdr:y>
    </cdr:from>
    <cdr:to>
      <cdr:x>0.87851</cdr:x>
      <cdr:y>0.6166</cdr:y>
    </cdr:to>
    <cdr:cxnSp macro="">
      <cdr:nvCxnSpPr>
        <cdr:cNvPr id="18" name="Gerade Verbindung mit Pfeil 17"/>
        <cdr:cNvCxnSpPr/>
      </cdr:nvCxnSpPr>
      <cdr:spPr>
        <a:xfrm xmlns:a="http://schemas.openxmlformats.org/drawingml/2006/main">
          <a:off x="6684383" y="2520429"/>
          <a:ext cx="146570" cy="144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0.80434</cdr:x>
      <cdr:y>0.56661</cdr:y>
    </cdr:from>
    <cdr:to>
      <cdr:x>0.82413</cdr:x>
      <cdr:y>0.58798</cdr:y>
    </cdr:to>
    <cdr:cxnSp macro="">
      <cdr:nvCxnSpPr>
        <cdr:cNvPr id="21" name="Gerade Verbindung mit Pfeil 20"/>
        <cdr:cNvCxnSpPr/>
      </cdr:nvCxnSpPr>
      <cdr:spPr>
        <a:xfrm xmlns:a="http://schemas.openxmlformats.org/drawingml/2006/main" flipV="1">
          <a:off x="6254189" y="2448421"/>
          <a:ext cx="153878" cy="9234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0.18513</cdr:x>
      <cdr:y>0.25604</cdr:y>
    </cdr:from>
    <cdr:to>
      <cdr:x>0.23296</cdr:x>
      <cdr:y>0.32727</cdr:y>
    </cdr:to>
    <cdr:sp macro="" textlink="">
      <cdr:nvSpPr>
        <cdr:cNvPr id="24" name="Textfeld 23"/>
        <cdr:cNvSpPr txBox="1"/>
      </cdr:nvSpPr>
      <cdr:spPr>
        <a:xfrm xmlns:a="http://schemas.openxmlformats.org/drawingml/2006/main">
          <a:off x="1439515" y="1106390"/>
          <a:ext cx="371906" cy="3077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rIns="0" rtlCol="0">
          <a:spAutoFit/>
        </a:bodyPr>
        <a:lstStyle xmlns:a="http://schemas.openxmlformats.org/drawingml/2006/main"/>
        <a:p xmlns:a="http://schemas.openxmlformats.org/drawingml/2006/main">
          <a:r>
            <a:rPr lang="de-DE" sz="1400" dirty="0" smtClean="0"/>
            <a:t>-30%</a:t>
          </a:r>
        </a:p>
      </cdr:txBody>
    </cdr:sp>
  </cdr:relSizeAnchor>
  <cdr:relSizeAnchor xmlns:cdr="http://schemas.openxmlformats.org/drawingml/2006/chartDrawing">
    <cdr:from>
      <cdr:x>0.22218</cdr:x>
      <cdr:y>0.42145</cdr:y>
    </cdr:from>
    <cdr:to>
      <cdr:x>0.27</cdr:x>
      <cdr:y>0.49268</cdr:y>
    </cdr:to>
    <cdr:sp macro="" textlink="">
      <cdr:nvSpPr>
        <cdr:cNvPr id="25" name="Textfeld 24"/>
        <cdr:cNvSpPr txBox="1"/>
      </cdr:nvSpPr>
      <cdr:spPr>
        <a:xfrm xmlns:a="http://schemas.openxmlformats.org/drawingml/2006/main">
          <a:off x="1727547" y="1821174"/>
          <a:ext cx="37189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rIns="0" rtlCol="0">
          <a:spAutoFit/>
        </a:bodyPr>
        <a:lstStyle xmlns:a="http://schemas.openxmlformats.org/drawingml/2006/main"/>
        <a:p xmlns:a="http://schemas.openxmlformats.org/drawingml/2006/main">
          <a:r>
            <a:rPr lang="de-DE" sz="1400" dirty="0" smtClean="0"/>
            <a:t>-53%</a:t>
          </a:r>
        </a:p>
      </cdr:txBody>
    </cdr:sp>
  </cdr:relSizeAnchor>
  <cdr:relSizeAnchor xmlns:cdr="http://schemas.openxmlformats.org/drawingml/2006/chartDrawing">
    <cdr:from>
      <cdr:x>0.39608</cdr:x>
      <cdr:y>0.46134</cdr:y>
    </cdr:from>
    <cdr:to>
      <cdr:x>0.4439</cdr:x>
      <cdr:y>0.53257</cdr:y>
    </cdr:to>
    <cdr:sp macro="" textlink="">
      <cdr:nvSpPr>
        <cdr:cNvPr id="26" name="Textfeld 25"/>
        <cdr:cNvSpPr txBox="1"/>
      </cdr:nvSpPr>
      <cdr:spPr>
        <a:xfrm xmlns:a="http://schemas.openxmlformats.org/drawingml/2006/main">
          <a:off x="3079715" y="1993551"/>
          <a:ext cx="37189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rIns="0" rtlCol="0">
          <a:spAutoFit/>
        </a:bodyPr>
        <a:lstStyle xmlns:a="http://schemas.openxmlformats.org/drawingml/2006/main"/>
        <a:p xmlns:a="http://schemas.openxmlformats.org/drawingml/2006/main">
          <a:r>
            <a:rPr lang="de-DE" sz="1400" dirty="0" smtClean="0"/>
            <a:t>-30%</a:t>
          </a:r>
        </a:p>
      </cdr:txBody>
    </cdr:sp>
  </cdr:relSizeAnchor>
  <cdr:relSizeAnchor xmlns:cdr="http://schemas.openxmlformats.org/drawingml/2006/chartDrawing">
    <cdr:from>
      <cdr:x>0.47222</cdr:x>
      <cdr:y>0.58327</cdr:y>
    </cdr:from>
    <cdr:to>
      <cdr:x>0.52005</cdr:x>
      <cdr:y>0.6545</cdr:y>
    </cdr:to>
    <cdr:sp macro="" textlink="">
      <cdr:nvSpPr>
        <cdr:cNvPr id="27" name="Textfeld 26"/>
        <cdr:cNvSpPr txBox="1"/>
      </cdr:nvSpPr>
      <cdr:spPr>
        <a:xfrm xmlns:a="http://schemas.openxmlformats.org/drawingml/2006/main">
          <a:off x="3671763" y="2520429"/>
          <a:ext cx="37189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rIns="0" rtlCol="0">
          <a:spAutoFit/>
        </a:bodyPr>
        <a:lstStyle xmlns:a="http://schemas.openxmlformats.org/drawingml/2006/main"/>
        <a:p xmlns:a="http://schemas.openxmlformats.org/drawingml/2006/main">
          <a:r>
            <a:rPr lang="de-DE" sz="1400" dirty="0" smtClean="0"/>
            <a:t>-50%</a:t>
          </a:r>
        </a:p>
      </cdr:txBody>
    </cdr:sp>
  </cdr:relSizeAnchor>
  <cdr:relSizeAnchor xmlns:cdr="http://schemas.openxmlformats.org/drawingml/2006/chartDrawing">
    <cdr:from>
      <cdr:x>0.62039</cdr:x>
      <cdr:y>0.54995</cdr:y>
    </cdr:from>
    <cdr:to>
      <cdr:x>0.66822</cdr:x>
      <cdr:y>0.62117</cdr:y>
    </cdr:to>
    <cdr:sp macro="" textlink="">
      <cdr:nvSpPr>
        <cdr:cNvPr id="28" name="Textfeld 27"/>
        <cdr:cNvSpPr txBox="1"/>
      </cdr:nvSpPr>
      <cdr:spPr>
        <a:xfrm xmlns:a="http://schemas.openxmlformats.org/drawingml/2006/main">
          <a:off x="4823891" y="2376413"/>
          <a:ext cx="37189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rIns="0" rtlCol="0">
          <a:spAutoFit/>
        </a:bodyPr>
        <a:lstStyle xmlns:a="http://schemas.openxmlformats.org/drawingml/2006/main"/>
        <a:p xmlns:a="http://schemas.openxmlformats.org/drawingml/2006/main">
          <a:r>
            <a:rPr lang="de-DE" sz="1400" dirty="0" smtClean="0"/>
            <a:t>-40%</a:t>
          </a:r>
        </a:p>
      </cdr:txBody>
    </cdr:sp>
  </cdr:relSizeAnchor>
  <cdr:relSizeAnchor xmlns:cdr="http://schemas.openxmlformats.org/drawingml/2006/chartDrawing">
    <cdr:from>
      <cdr:x>0.68908</cdr:x>
      <cdr:y>0.66789</cdr:y>
    </cdr:from>
    <cdr:to>
      <cdr:x>0.73691</cdr:x>
      <cdr:y>0.73912</cdr:y>
    </cdr:to>
    <cdr:sp macro="" textlink="">
      <cdr:nvSpPr>
        <cdr:cNvPr id="29" name="Textfeld 28"/>
        <cdr:cNvSpPr txBox="1"/>
      </cdr:nvSpPr>
      <cdr:spPr>
        <a:xfrm xmlns:a="http://schemas.openxmlformats.org/drawingml/2006/main">
          <a:off x="5358018" y="2886074"/>
          <a:ext cx="37189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rIns="0" rtlCol="0">
          <a:spAutoFit/>
        </a:bodyPr>
        <a:lstStyle xmlns:a="http://schemas.openxmlformats.org/drawingml/2006/main"/>
        <a:p xmlns:a="http://schemas.openxmlformats.org/drawingml/2006/main">
          <a:r>
            <a:rPr lang="de-DE" sz="1400" dirty="0" smtClean="0"/>
            <a:t>-66%</a:t>
          </a:r>
        </a:p>
      </cdr:txBody>
    </cdr:sp>
  </cdr:relSizeAnchor>
  <cdr:relSizeAnchor xmlns:cdr="http://schemas.openxmlformats.org/drawingml/2006/chartDrawing">
    <cdr:from>
      <cdr:x>0.80227</cdr:x>
      <cdr:y>0.5</cdr:y>
    </cdr:from>
    <cdr:to>
      <cdr:x>0.84598</cdr:x>
      <cdr:y>0.57123</cdr:y>
    </cdr:to>
    <cdr:sp macro="" textlink="">
      <cdr:nvSpPr>
        <cdr:cNvPr id="30" name="Textfeld 29"/>
        <cdr:cNvSpPr txBox="1"/>
      </cdr:nvSpPr>
      <cdr:spPr>
        <a:xfrm xmlns:a="http://schemas.openxmlformats.org/drawingml/2006/main">
          <a:off x="6238131" y="2160587"/>
          <a:ext cx="339871" cy="3077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rIns="0" rtlCol="0">
          <a:spAutoFit/>
        </a:bodyPr>
        <a:lstStyle xmlns:a="http://schemas.openxmlformats.org/drawingml/2006/main"/>
        <a:p xmlns:a="http://schemas.openxmlformats.org/drawingml/2006/main">
          <a:r>
            <a:rPr lang="de-DE" sz="1400" dirty="0" smtClean="0"/>
            <a:t>+3%</a:t>
          </a:r>
        </a:p>
      </cdr:txBody>
    </cdr:sp>
  </cdr:relSizeAnchor>
  <cdr:relSizeAnchor xmlns:cdr="http://schemas.openxmlformats.org/drawingml/2006/chartDrawing">
    <cdr:from>
      <cdr:x>0.87759</cdr:x>
      <cdr:y>0.5525</cdr:y>
    </cdr:from>
    <cdr:to>
      <cdr:x>0.92542</cdr:x>
      <cdr:y>0.62372</cdr:y>
    </cdr:to>
    <cdr:sp macro="" textlink="">
      <cdr:nvSpPr>
        <cdr:cNvPr id="31" name="Textfeld 30"/>
        <cdr:cNvSpPr txBox="1"/>
      </cdr:nvSpPr>
      <cdr:spPr>
        <a:xfrm xmlns:a="http://schemas.openxmlformats.org/drawingml/2006/main">
          <a:off x="6823743" y="2387431"/>
          <a:ext cx="37189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rIns="0" rtlCol="0">
          <a:spAutoFit/>
        </a:bodyPr>
        <a:lstStyle xmlns:a="http://schemas.openxmlformats.org/drawingml/2006/main"/>
        <a:p xmlns:a="http://schemas.openxmlformats.org/drawingml/2006/main">
          <a:r>
            <a:rPr lang="de-DE" sz="1400" dirty="0" smtClean="0"/>
            <a:t>-11%</a:t>
          </a:r>
        </a:p>
      </cdr:txBody>
    </cdr:sp>
  </cdr:relSizeAnchor>
  <cdr:relSizeAnchor xmlns:cdr="http://schemas.openxmlformats.org/drawingml/2006/chartDrawing">
    <cdr:from>
      <cdr:x>0.23607</cdr:x>
      <cdr:y>0.54168</cdr:y>
    </cdr:from>
    <cdr:to>
      <cdr:x>0.24533</cdr:x>
      <cdr:y>0.58327</cdr:y>
    </cdr:to>
    <cdr:cxnSp macro="">
      <cdr:nvCxnSpPr>
        <cdr:cNvPr id="19" name="Gerade Verbindung mit Pfeil 18"/>
        <cdr:cNvCxnSpPr/>
      </cdr:nvCxnSpPr>
      <cdr:spPr>
        <a:xfrm xmlns:a="http://schemas.openxmlformats.org/drawingml/2006/main">
          <a:off x="1835559" y="2340695"/>
          <a:ext cx="72008" cy="17973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0.25383</cdr:x>
      <cdr:y>0.53087</cdr:y>
    </cdr:from>
    <cdr:to>
      <cdr:x>0.30166</cdr:x>
      <cdr:y>0.6021</cdr:y>
    </cdr:to>
    <cdr:sp macro="" textlink="">
      <cdr:nvSpPr>
        <cdr:cNvPr id="22" name="Textfeld 1"/>
        <cdr:cNvSpPr txBox="1"/>
      </cdr:nvSpPr>
      <cdr:spPr>
        <a:xfrm xmlns:a="http://schemas.openxmlformats.org/drawingml/2006/main">
          <a:off x="1973646" y="2293985"/>
          <a:ext cx="37189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dirty="0" smtClean="0"/>
            <a:t>-63%</a:t>
          </a:r>
        </a:p>
      </cdr:txBody>
    </cdr:sp>
  </cdr:relSizeAnchor>
  <cdr:relSizeAnchor xmlns:cdr="http://schemas.openxmlformats.org/drawingml/2006/chartDrawing">
    <cdr:from>
      <cdr:x>0.26848</cdr:x>
      <cdr:y>0.62493</cdr:y>
    </cdr:from>
    <cdr:to>
      <cdr:x>0.287</cdr:x>
      <cdr:y>0.81657</cdr:y>
    </cdr:to>
    <cdr:cxnSp macro="">
      <cdr:nvCxnSpPr>
        <cdr:cNvPr id="34" name="Gerade Verbindung mit Pfeil 33"/>
        <cdr:cNvCxnSpPr/>
      </cdr:nvCxnSpPr>
      <cdr:spPr>
        <a:xfrm xmlns:a="http://schemas.openxmlformats.org/drawingml/2006/main">
          <a:off x="2087587" y="2700449"/>
          <a:ext cx="144016" cy="82809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0.49074</cdr:x>
      <cdr:y>0.65283</cdr:y>
    </cdr:from>
    <cdr:to>
      <cdr:x>0.50926</cdr:x>
      <cdr:y>0.81945</cdr:y>
    </cdr:to>
    <cdr:cxnSp macro="">
      <cdr:nvCxnSpPr>
        <cdr:cNvPr id="42" name="Gerade Verbindung mit Pfeil 41"/>
        <cdr:cNvCxnSpPr/>
      </cdr:nvCxnSpPr>
      <cdr:spPr>
        <a:xfrm xmlns:a="http://schemas.openxmlformats.org/drawingml/2006/main">
          <a:off x="3815779" y="2820992"/>
          <a:ext cx="144016" cy="720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0.27897</cdr:x>
      <cdr:y>0.68453</cdr:y>
    </cdr:from>
    <cdr:to>
      <cdr:x>0.33794</cdr:x>
      <cdr:y>0.75576</cdr:y>
    </cdr:to>
    <cdr:sp macro="" textlink="">
      <cdr:nvSpPr>
        <cdr:cNvPr id="46" name="Textfeld 1"/>
        <cdr:cNvSpPr txBox="1"/>
      </cdr:nvSpPr>
      <cdr:spPr>
        <a:xfrm xmlns:a="http://schemas.openxmlformats.org/drawingml/2006/main">
          <a:off x="2169187" y="2957993"/>
          <a:ext cx="45845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dirty="0" smtClean="0"/>
            <a:t>-100%</a:t>
          </a:r>
        </a:p>
      </cdr:txBody>
    </cdr:sp>
  </cdr:relSizeAnchor>
  <cdr:relSizeAnchor xmlns:cdr="http://schemas.openxmlformats.org/drawingml/2006/chartDrawing">
    <cdr:from>
      <cdr:x>0.4537</cdr:x>
      <cdr:y>0.59994</cdr:y>
    </cdr:from>
    <cdr:to>
      <cdr:x>0.46296</cdr:x>
      <cdr:y>0.64153</cdr:y>
    </cdr:to>
    <cdr:cxnSp macro="">
      <cdr:nvCxnSpPr>
        <cdr:cNvPr id="50" name="Gerade Verbindung mit Pfeil 49"/>
        <cdr:cNvCxnSpPr/>
      </cdr:nvCxnSpPr>
      <cdr:spPr>
        <a:xfrm xmlns:a="http://schemas.openxmlformats.org/drawingml/2006/main">
          <a:off x="3527747" y="2592437"/>
          <a:ext cx="72008" cy="17973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0.42455</cdr:x>
      <cdr:y>0.56661</cdr:y>
    </cdr:from>
    <cdr:to>
      <cdr:x>0.43381</cdr:x>
      <cdr:y>0.5916</cdr:y>
    </cdr:to>
    <cdr:cxnSp macro="">
      <cdr:nvCxnSpPr>
        <cdr:cNvPr id="51" name="Gerade Verbindung mit Pfeil 50"/>
        <cdr:cNvCxnSpPr/>
      </cdr:nvCxnSpPr>
      <cdr:spPr>
        <a:xfrm xmlns:a="http://schemas.openxmlformats.org/drawingml/2006/main">
          <a:off x="3301108" y="2448421"/>
          <a:ext cx="72008" cy="108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0.43904</cdr:x>
      <cdr:y>0.52777</cdr:y>
    </cdr:from>
    <cdr:to>
      <cdr:x>0.48687</cdr:x>
      <cdr:y>0.59899</cdr:y>
    </cdr:to>
    <cdr:sp macro="" textlink="">
      <cdr:nvSpPr>
        <cdr:cNvPr id="53" name="Textfeld 1"/>
        <cdr:cNvSpPr txBox="1"/>
      </cdr:nvSpPr>
      <cdr:spPr>
        <a:xfrm xmlns:a="http://schemas.openxmlformats.org/drawingml/2006/main">
          <a:off x="3413806" y="2280577"/>
          <a:ext cx="37189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dirty="0" smtClean="0"/>
            <a:t>-37%</a:t>
          </a:r>
        </a:p>
      </cdr:txBody>
    </cdr:sp>
  </cdr:relSizeAnchor>
  <cdr:relSizeAnchor xmlns:cdr="http://schemas.openxmlformats.org/drawingml/2006/chartDrawing">
    <cdr:from>
      <cdr:x>0.5</cdr:x>
      <cdr:y>0.68453</cdr:y>
    </cdr:from>
    <cdr:to>
      <cdr:x>0.55896</cdr:x>
      <cdr:y>0.75576</cdr:y>
    </cdr:to>
    <cdr:sp macro="" textlink="">
      <cdr:nvSpPr>
        <cdr:cNvPr id="54" name="Textfeld 1"/>
        <cdr:cNvSpPr txBox="1"/>
      </cdr:nvSpPr>
      <cdr:spPr>
        <a:xfrm xmlns:a="http://schemas.openxmlformats.org/drawingml/2006/main">
          <a:off x="3887787" y="2957993"/>
          <a:ext cx="45845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dirty="0" smtClean="0"/>
            <a:t>-100%</a:t>
          </a:r>
        </a:p>
      </cdr:txBody>
    </cdr:sp>
  </cdr:relSizeAnchor>
  <cdr:relSizeAnchor xmlns:cdr="http://schemas.openxmlformats.org/drawingml/2006/chartDrawing">
    <cdr:from>
      <cdr:x>0.64817</cdr:x>
      <cdr:y>0.65531</cdr:y>
    </cdr:from>
    <cdr:to>
      <cdr:x>0.65777</cdr:x>
      <cdr:y>0.67197</cdr:y>
    </cdr:to>
    <cdr:cxnSp macro="">
      <cdr:nvCxnSpPr>
        <cdr:cNvPr id="55" name="Gerade Verbindung mit Pfeil 54"/>
        <cdr:cNvCxnSpPr/>
      </cdr:nvCxnSpPr>
      <cdr:spPr>
        <a:xfrm xmlns:a="http://schemas.openxmlformats.org/drawingml/2006/main">
          <a:off x="5039915" y="2831701"/>
          <a:ext cx="74640" cy="72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0.65973</cdr:x>
      <cdr:y>0.6133</cdr:y>
    </cdr:from>
    <cdr:to>
      <cdr:x>0.70756</cdr:x>
      <cdr:y>0.68453</cdr:y>
    </cdr:to>
    <cdr:sp macro="" textlink="">
      <cdr:nvSpPr>
        <cdr:cNvPr id="56" name="Textfeld 1"/>
        <cdr:cNvSpPr txBox="1"/>
      </cdr:nvSpPr>
      <cdr:spPr>
        <a:xfrm xmlns:a="http://schemas.openxmlformats.org/drawingml/2006/main">
          <a:off x="5129806" y="2650196"/>
          <a:ext cx="37189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dirty="0" smtClean="0"/>
            <a:t>-41%</a:t>
          </a:r>
        </a:p>
      </cdr:txBody>
    </cdr:sp>
  </cdr:relSizeAnchor>
  <cdr:relSizeAnchor xmlns:cdr="http://schemas.openxmlformats.org/drawingml/2006/chartDrawing">
    <cdr:from>
      <cdr:x>0.89623</cdr:x>
      <cdr:y>0.65469</cdr:y>
    </cdr:from>
    <cdr:to>
      <cdr:x>0.90583</cdr:x>
      <cdr:y>0.70468</cdr:y>
    </cdr:to>
    <cdr:cxnSp macro="">
      <cdr:nvCxnSpPr>
        <cdr:cNvPr id="57" name="Gerade Verbindung mit Pfeil 56"/>
        <cdr:cNvCxnSpPr/>
      </cdr:nvCxnSpPr>
      <cdr:spPr>
        <a:xfrm xmlns:a="http://schemas.openxmlformats.org/drawingml/2006/main">
          <a:off x="6968711" y="2829035"/>
          <a:ext cx="74645" cy="216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0.90583</cdr:x>
      <cdr:y>0.63954</cdr:y>
    </cdr:from>
    <cdr:to>
      <cdr:x>0.95366</cdr:x>
      <cdr:y>0.71076</cdr:y>
    </cdr:to>
    <cdr:sp macro="" textlink="">
      <cdr:nvSpPr>
        <cdr:cNvPr id="58" name="Textfeld 1"/>
        <cdr:cNvSpPr txBox="1"/>
      </cdr:nvSpPr>
      <cdr:spPr>
        <a:xfrm xmlns:a="http://schemas.openxmlformats.org/drawingml/2006/main">
          <a:off x="7043356" y="2763555"/>
          <a:ext cx="37189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dirty="0" smtClean="0"/>
            <a:t>-41%</a:t>
          </a:r>
        </a:p>
      </cdr:txBody>
    </cdr:sp>
  </cdr:relSizeAnchor>
  <cdr:relSizeAnchor xmlns:cdr="http://schemas.openxmlformats.org/drawingml/2006/chartDrawing">
    <cdr:from>
      <cdr:x>0.70374</cdr:x>
      <cdr:y>0.75397</cdr:y>
    </cdr:from>
    <cdr:to>
      <cdr:x>0.72226</cdr:x>
      <cdr:y>0.82895</cdr:y>
    </cdr:to>
    <cdr:cxnSp macro="">
      <cdr:nvCxnSpPr>
        <cdr:cNvPr id="59" name="Gerade Verbindung mit Pfeil 58"/>
        <cdr:cNvCxnSpPr/>
      </cdr:nvCxnSpPr>
      <cdr:spPr>
        <a:xfrm xmlns:a="http://schemas.openxmlformats.org/drawingml/2006/main">
          <a:off x="5471963" y="3258027"/>
          <a:ext cx="144016" cy="324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0.713</cdr:x>
      <cdr:y>0.73552</cdr:y>
    </cdr:from>
    <cdr:to>
      <cdr:x>0.77196</cdr:x>
      <cdr:y>0.80674</cdr:y>
    </cdr:to>
    <cdr:sp macro="" textlink="">
      <cdr:nvSpPr>
        <cdr:cNvPr id="60" name="Textfeld 1"/>
        <cdr:cNvSpPr txBox="1"/>
      </cdr:nvSpPr>
      <cdr:spPr>
        <a:xfrm xmlns:a="http://schemas.openxmlformats.org/drawingml/2006/main">
          <a:off x="5543971" y="3178292"/>
          <a:ext cx="45845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dirty="0" smtClean="0"/>
            <a:t>-100%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51093" y="259113"/>
            <a:ext cx="4918081" cy="50109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de-DE" sz="14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51094" y="9711350"/>
            <a:ext cx="4845755" cy="23673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DE" sz="800"/>
              <a:t>Thema, Bereich, Autor, Version, Datum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957268" y="9711350"/>
            <a:ext cx="379203" cy="23673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84EBE062-2694-4852-85DA-08850F47A598}" type="slidenum">
              <a:rPr lang="de-DE" sz="800"/>
              <a:t>‹Nr.›</a:t>
            </a:fld>
            <a:endParaRPr lang="de-DE" sz="800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51692" y="9709517"/>
            <a:ext cx="5784781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5" tIns="46227" rIns="92455" bIns="4622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073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4963" y="985838"/>
            <a:ext cx="5207000" cy="3905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59662" y="5089865"/>
            <a:ext cx="5776810" cy="44187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Kopfzeilenplatzhalter 1"/>
          <p:cNvSpPr>
            <a:spLocks noGrp="1"/>
          </p:cNvSpPr>
          <p:nvPr>
            <p:ph type="hdr" sz="quarter"/>
          </p:nvPr>
        </p:nvSpPr>
        <p:spPr>
          <a:xfrm>
            <a:off x="551094" y="259113"/>
            <a:ext cx="4773430" cy="50109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de-DE" sz="140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551094" y="9711350"/>
            <a:ext cx="4845755" cy="23673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DE" sz="800" smtClean="0"/>
              <a:t>Thema, Bereich, Autor, Version, Datum</a:t>
            </a:r>
            <a:endParaRPr lang="de-DE" sz="80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957268" y="9711350"/>
            <a:ext cx="379203" cy="23673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84EBE062-2694-4852-85DA-08850F47A598}" type="slidenum">
              <a:rPr lang="de-DE" sz="800" smtClean="0"/>
              <a:t>‹Nr.›</a:t>
            </a:fld>
            <a:endParaRPr lang="de-DE" sz="80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551692" y="9709517"/>
            <a:ext cx="5784781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5" tIns="46227" rIns="92455" bIns="4622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78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600"/>
      </a:spcBef>
      <a:buClr>
        <a:schemeClr val="accent1"/>
      </a:buClr>
      <a:buSzPct val="90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1950" indent="-180975" algn="l" defTabSz="914400" rtl="0" eaLnBrk="1" latinLnBrk="0" hangingPunct="1">
      <a:spcBef>
        <a:spcPts val="300"/>
      </a:spcBef>
      <a:buClr>
        <a:schemeClr val="accent1"/>
      </a:buClr>
      <a:buSzPct val="90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0975" algn="l" defTabSz="914400" rtl="0" eaLnBrk="1" latinLnBrk="0" hangingPunct="1">
      <a:buClr>
        <a:schemeClr val="accent1"/>
      </a:buClr>
      <a:buSzPct val="90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2788" indent="-169863" algn="l" defTabSz="914400" rtl="0" eaLnBrk="1" latinLnBrk="0" hangingPunct="1">
      <a:buClr>
        <a:schemeClr val="accent1"/>
      </a:buClr>
      <a:buSzPct val="90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3763" indent="-180975" algn="l" defTabSz="914400" rtl="0" eaLnBrk="1" latinLnBrk="0" hangingPunct="1">
      <a:buClr>
        <a:schemeClr val="accent1"/>
      </a:buClr>
      <a:buSzPct val="90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E062-2694-4852-85DA-08850F47A598}" type="slidenum">
              <a:rPr lang="de-DE" sz="800" smtClean="0"/>
              <a:t>1</a:t>
            </a:fld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3105520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 smtClean="0"/>
              <a:t>Der Umbau unsere Gesellschaft hat starke Auswirkungen auf die Beschäftigungsentwicklung.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E062-2694-4852-85DA-08850F47A598}" type="slidenum">
              <a:rPr lang="de-DE" sz="800" smtClean="0"/>
              <a:t>13</a:t>
            </a:fld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3886507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200" dirty="0" smtClean="0">
                <a:effectLst/>
                <a:latin typeface="DGB" panose="020B0406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Gleichzeitig ist die </a:t>
            </a:r>
            <a:r>
              <a:rPr lang="de-DE" sz="1200" dirty="0" err="1" smtClean="0">
                <a:effectLst/>
                <a:latin typeface="DGB" panose="020B0406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Dekarbonisierung</a:t>
            </a:r>
            <a:r>
              <a:rPr lang="de-DE" sz="1200" dirty="0" smtClean="0">
                <a:effectLst/>
                <a:latin typeface="DGB" panose="020B0406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Industrie besonders schwierig, weil wir mittlerweile an einem Punkt angekommen sind, wo wir die Produktionsprozesse </a:t>
            </a:r>
            <a:r>
              <a:rPr lang="de-DE" sz="1200" dirty="0" err="1" smtClean="0">
                <a:effectLst/>
                <a:latin typeface="DGB" panose="020B0406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umsellen</a:t>
            </a:r>
            <a:r>
              <a:rPr lang="de-DE" sz="1200" dirty="0" smtClean="0">
                <a:effectLst/>
                <a:latin typeface="DGB" panose="020B0406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müssen, um weitere CO2-Reduktionen vorzunehmen (Low </a:t>
            </a:r>
            <a:r>
              <a:rPr lang="de-DE" sz="1200" dirty="0" err="1" smtClean="0">
                <a:effectLst/>
                <a:latin typeface="DGB" panose="020B0406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hanging</a:t>
            </a:r>
            <a:r>
              <a:rPr lang="de-DE" sz="1200" dirty="0" smtClean="0">
                <a:effectLst/>
                <a:latin typeface="DGB" panose="020B0406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effectLst/>
                <a:latin typeface="DGB" panose="020B0406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fruits</a:t>
            </a:r>
            <a:r>
              <a:rPr lang="de-DE" sz="1200" dirty="0" smtClean="0">
                <a:effectLst/>
                <a:latin typeface="DGB" panose="020B0406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E062-2694-4852-85DA-08850F47A598}" type="slidenum">
              <a:rPr lang="de-DE" sz="800" smtClean="0"/>
              <a:t>14</a:t>
            </a:fld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1119208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E062-2694-4852-85DA-08850F47A598}" type="slidenum">
              <a:rPr lang="de-DE" sz="800" smtClean="0"/>
              <a:t>22</a:t>
            </a:fld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3531546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E062-2694-4852-85DA-08850F47A598}" type="slidenum">
              <a:rPr lang="de-DE" sz="800" smtClean="0"/>
              <a:t>23</a:t>
            </a:fld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134162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Begriff: Transformation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Bezieht sich auf die Veränderungsprozesse langfristige Auswirkung auf Wirtschaft und Gesellschaft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Verschiedene Megatrends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Fokus auf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Dekarbonisierung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auch weil die Dringlichkeit der Gestaltung immens ist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E062-2694-4852-85DA-08850F47A598}" type="slidenum">
              <a:rPr lang="de-DE" sz="800" smtClean="0"/>
              <a:t>2</a:t>
            </a:fld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97726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Wenn wir nicht handeln wird es immer schlimmer</a:t>
            </a:r>
          </a:p>
          <a:p>
            <a:r>
              <a:rPr lang="de-DE" dirty="0" smtClean="0"/>
              <a:t>Wirtschaftliche Schäden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Studien sprechen 240 Mrd. in Europa bis 2020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E062-2694-4852-85DA-08850F47A598}" type="slidenum">
              <a:rPr lang="de-DE" sz="800" smtClean="0"/>
              <a:t>5</a:t>
            </a:fld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114789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Konsequenz:</a:t>
            </a:r>
            <a:r>
              <a:rPr lang="de-DE" baseline="0" dirty="0" smtClean="0"/>
              <a:t> Deutschland muss seinen Beitrag leisten. Das wird aber nicht ausreichen, um den Klimawandel aufzuhalten. Alle anderen Länder – vor allem die großen Industrienationen – müssen auch schnellstmöglich THG reduzieren.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E062-2694-4852-85DA-08850F47A598}" type="slidenum">
              <a:rPr lang="de-DE" sz="800" smtClean="0"/>
              <a:t>6</a:t>
            </a:fld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2044988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200" dirty="0" smtClean="0">
                <a:effectLst/>
                <a:latin typeface="DGB" panose="020B0406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später wir Anfangen, desto schneller und drastischer müssen wir CO2 reduzieren</a:t>
            </a:r>
            <a:endParaRPr lang="de-DE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E062-2694-4852-85DA-08850F47A598}" type="slidenum">
              <a:rPr lang="de-DE" sz="800" smtClean="0"/>
              <a:t>7</a:t>
            </a:fld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3471607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de-DE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bedeutet die Reduktionspfade </a:t>
            </a:r>
            <a:r>
              <a:rPr kumimoji="0" lang="de-DE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Schnelle Transformation der einzelnen Sektoren  Strukturwandel wird kommen </a:t>
            </a:r>
            <a:endParaRPr kumimoji="0" lang="de-DE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de-DE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Großteil der Treibhausgas-Reduktionen erfolgte durch den Zusammenbruch der ostdeutschen Industrie</a:t>
            </a:r>
          </a:p>
          <a:p>
            <a:r>
              <a:rPr lang="de-DE" dirty="0" smtClean="0"/>
              <a:t>Das in 2019 verabschiedete Klimaschutzgesetz gibt für die einzelnen Sektoren einen Pfad der CO2-Reduktion bis 2030 vor, langfristiges Ziel: </a:t>
            </a:r>
          </a:p>
          <a:p>
            <a:pPr lvl="1"/>
            <a:r>
              <a:rPr lang="de-DE" dirty="0" smtClean="0"/>
              <a:t>Neue Technologien und Infrastrukturen,</a:t>
            </a:r>
          </a:p>
          <a:p>
            <a:pPr lvl="1"/>
            <a:r>
              <a:rPr lang="de-DE" dirty="0" smtClean="0"/>
              <a:t>neue Geschäftsmodelle und Konsummuster sowie</a:t>
            </a:r>
          </a:p>
          <a:p>
            <a:pPr lvl="1"/>
            <a:r>
              <a:rPr lang="de-DE" dirty="0" smtClean="0"/>
              <a:t>Sozial- und Wirtschaftsverträgliche Umsetzung bleibt abzuwarten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de-DE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E062-2694-4852-85DA-08850F47A598}" type="slidenum">
              <a:rPr lang="de-DE" sz="800" smtClean="0"/>
              <a:t>8</a:t>
            </a:fld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2750456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überproportionale Reduktionsanteil Deutschlands beruht darauf, dass weniger starken Volkswirtschaften in Europa das Recht zugestanden wurde, weniger Treibhausgase einzusparen, um wirtschaftlich aufzuholen.</a:t>
            </a:r>
          </a:p>
          <a:p>
            <a:r>
              <a:rPr lang="de-DE" dirty="0" smtClean="0"/>
              <a:t>Folgenabschätzung der EU:</a:t>
            </a:r>
            <a:r>
              <a:rPr lang="de-DE" baseline="0" dirty="0" smtClean="0"/>
              <a:t> </a:t>
            </a:r>
            <a:r>
              <a:rPr lang="de-DE" dirty="0" smtClean="0"/>
              <a:t>im Saldo nur zu geringen Beschäftigungseffekten</a:t>
            </a:r>
            <a:r>
              <a:rPr lang="de-DE" baseline="0" dirty="0" smtClean="0"/>
              <a:t> </a:t>
            </a:r>
            <a:r>
              <a:rPr lang="de-DE" dirty="0" smtClean="0"/>
              <a:t>(je nach Szenario -0,26 bis +0,45 % Beschäftigungszuwachs bis 2030) führt. Entscheidend ist vielmehr die Frage, wie sich der nahezu ausgeglichene Saldo auf Regionen und Branchen aufschlüsselt.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E062-2694-4852-85DA-08850F47A598}" type="slidenum">
              <a:rPr lang="de-DE" sz="800" smtClean="0"/>
              <a:t>9</a:t>
            </a:fld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3392548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Übergang von den klimapolitischen Ausgangslage zur sozioöko</a:t>
            </a:r>
            <a:r>
              <a:rPr lang="de-DE" baseline="0" dirty="0" smtClean="0"/>
              <a:t>nomischen Ausgangslage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E062-2694-4852-85DA-08850F47A598}" type="slidenum">
              <a:rPr lang="de-DE" sz="800" smtClean="0"/>
              <a:t>10</a:t>
            </a:fld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3387261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Beschäftigungssicherung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E062-2694-4852-85DA-08850F47A598}" type="slidenum">
              <a:rPr lang="de-DE" sz="800" smtClean="0"/>
              <a:t>12</a:t>
            </a:fld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82353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544" y="2348880"/>
            <a:ext cx="7776344" cy="1311530"/>
          </a:xfrm>
        </p:spPr>
        <p:txBody>
          <a:bodyPr/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3664567"/>
            <a:ext cx="7776344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Anlass, Ort und Datum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332656"/>
            <a:ext cx="6138380" cy="1016760"/>
          </a:xfrm>
          <a:prstGeom prst="rect">
            <a:avLst/>
          </a:prstGeom>
        </p:spPr>
        <p:txBody>
          <a:bodyPr lIns="0" tIns="46800" rIns="0" bIns="46800" anchor="b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Thema oder Anlass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2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Thema, Bereich, Autor, Version, Datum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39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3117512" y="5607204"/>
            <a:ext cx="88470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tabLst>
                <a:tab pos="449263" algn="l"/>
              </a:tabLst>
            </a:pPr>
            <a:r>
              <a:rPr lang="de-DE" sz="1200" dirty="0" smtClean="0">
                <a:ea typeface="Meiryo" pitchFamily="34" charset="-128"/>
                <a:cs typeface="Meiryo" pitchFamily="34" charset="-128"/>
              </a:rPr>
              <a:t>E-Mail	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4634827"/>
            <a:ext cx="2304628" cy="288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de-DE" smtClean="0"/>
              <a:t>Name</a:t>
            </a:r>
            <a:endParaRPr lang="de-DE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90663" y="4634827"/>
            <a:ext cx="2588394" cy="252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de-DE" smtClean="0"/>
              <a:t>Organisationsbezeichnung</a:t>
            </a:r>
            <a:endParaRPr lang="de-DE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17511" y="5210890"/>
            <a:ext cx="2961545" cy="18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de-DE" smtClean="0"/>
              <a:t>Straße</a:t>
            </a:r>
            <a:endParaRPr lang="de-DE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17511" y="5396958"/>
            <a:ext cx="2961545" cy="18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de-DE" smtClean="0"/>
              <a:t>PLZ/Ort</a:t>
            </a:r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3117512" y="4634827"/>
            <a:ext cx="4320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smtClean="0">
                <a:solidFill>
                  <a:schemeClr val="tx1"/>
                </a:solidFill>
                <a:ea typeface="Meiryo" pitchFamily="34" charset="-128"/>
                <a:cs typeface="Meiryo" pitchFamily="34" charset="-128"/>
              </a:rPr>
              <a:t>DGB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549560" y="5655703"/>
            <a:ext cx="2508891" cy="18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de-DE" dirty="0" smtClean="0"/>
              <a:t>vorname.name@dgb.de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37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3117512" y="5607204"/>
            <a:ext cx="88470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  <a:tabLst>
                <a:tab pos="449263" algn="l"/>
              </a:tabLst>
            </a:pPr>
            <a:r>
              <a:rPr lang="de-DE" sz="1200" dirty="0" smtClean="0">
                <a:ea typeface="Meiryo" pitchFamily="34" charset="-128"/>
                <a:cs typeface="Meiryo" pitchFamily="34" charset="-128"/>
              </a:rPr>
              <a:t>Telefon 	(+49)</a:t>
            </a:r>
          </a:p>
          <a:p>
            <a:pPr>
              <a:tabLst>
                <a:tab pos="449263" algn="l"/>
              </a:tabLst>
            </a:pPr>
            <a:r>
              <a:rPr lang="de-DE" sz="1200" dirty="0" smtClean="0">
                <a:ea typeface="Meiryo" pitchFamily="34" charset="-128"/>
                <a:cs typeface="Meiryo" pitchFamily="34" charset="-128"/>
              </a:rPr>
              <a:t>E-Mail 	 </a:t>
            </a:r>
          </a:p>
          <a:p>
            <a:pPr>
              <a:tabLst>
                <a:tab pos="449263" algn="l"/>
              </a:tabLst>
            </a:pPr>
            <a:r>
              <a:rPr lang="de-DE" sz="1200" dirty="0" smtClean="0">
                <a:ea typeface="Meiryo" pitchFamily="34" charset="-128"/>
                <a:cs typeface="Meiryo" pitchFamily="34" charset="-128"/>
              </a:rPr>
              <a:t>	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4634827"/>
            <a:ext cx="2304628" cy="288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de-DE" smtClean="0"/>
              <a:t>Name</a:t>
            </a:r>
            <a:endParaRPr lang="de-DE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90663" y="4634827"/>
            <a:ext cx="2588394" cy="252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de-DE" smtClean="0"/>
              <a:t>Organisationsbezeichnung</a:t>
            </a:r>
            <a:endParaRPr lang="de-DE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7512" y="4922858"/>
            <a:ext cx="2961545" cy="216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de-DE" smtClean="0"/>
              <a:t>Abteilung</a:t>
            </a:r>
            <a:endParaRPr lang="de-DE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17511" y="5210890"/>
            <a:ext cx="2961545" cy="18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de-DE" smtClean="0"/>
              <a:t>Straße</a:t>
            </a:r>
            <a:endParaRPr lang="de-DE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17511" y="5396958"/>
            <a:ext cx="2961545" cy="18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de-DE" smtClean="0"/>
              <a:t>PLZ/Ort</a:t>
            </a:r>
            <a:endParaRPr lang="de-DE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907721" y="5655376"/>
            <a:ext cx="2171336" cy="18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de-DE" smtClean="0"/>
              <a:t>000-00000-000</a:t>
            </a:r>
            <a:endParaRPr lang="de-DE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570166" y="5837967"/>
            <a:ext cx="2508891" cy="20798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de-DE" dirty="0" smtClean="0"/>
              <a:t>0000-0000000</a:t>
            </a:r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3117512" y="4634827"/>
            <a:ext cx="4320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smtClean="0">
                <a:solidFill>
                  <a:schemeClr val="tx1"/>
                </a:solidFill>
                <a:ea typeface="Meiryo" pitchFamily="34" charset="-128"/>
                <a:cs typeface="Meiryo" pitchFamily="34" charset="-128"/>
              </a:rPr>
              <a:t>DGB</a:t>
            </a:r>
          </a:p>
        </p:txBody>
      </p:sp>
    </p:spTree>
    <p:extLst>
      <p:ext uri="{BB962C8B-B14F-4D97-AF65-F5344CB8AC3E}">
        <p14:creationId xmlns:p14="http://schemas.microsoft.com/office/powerpoint/2010/main" val="110869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Agenda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Thema, Bereich, Autor, Version, Datum</a:t>
            </a:r>
            <a:endParaRPr lang="de-DE"/>
          </a:p>
        </p:txBody>
      </p:sp>
      <p:sp>
        <p:nvSpPr>
          <p:cNvPr id="6" name="Tabellenplatzhalter 5"/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5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smtClean="0"/>
              <a:t>Überschrift (einzeilig)</a:t>
            </a:r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9"/>
          </p:nvPr>
        </p:nvSpPr>
        <p:spPr>
          <a:xfrm>
            <a:off x="468313" y="1844675"/>
            <a:ext cx="7775575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/>
              <a:t>Thema, Bereich, Autor, Version, Datum</a:t>
            </a:r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33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4432752"/>
            <a:ext cx="7776344" cy="1362075"/>
          </a:xfrm>
        </p:spPr>
        <p:txBody>
          <a:bodyPr tIns="72000" bIns="0" anchor="t"/>
          <a:lstStyle>
            <a:lvl1pPr algn="l"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Abschnittsfolie/Zwischentitel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2924944"/>
            <a:ext cx="7776344" cy="150018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Thema, Bereich, Autor, Version, Datum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5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smtClean="0"/>
              <a:t>Überschrift (einzeilig)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68312" y="1844675"/>
            <a:ext cx="3816351" cy="4321175"/>
          </a:xfrm>
        </p:spPr>
        <p:txBody>
          <a:bodyPr lIns="0" tIns="46800" rIns="0" bIns="468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>
          <a:xfrm>
            <a:off x="4427539" y="1844675"/>
            <a:ext cx="3816349" cy="4321175"/>
          </a:xfrm>
        </p:spPr>
        <p:txBody>
          <a:bodyPr lIns="0" tIns="46800" rIns="0" bIns="468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Thema, Bereich, Autor, Version, Datum</a:t>
            </a:r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06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Überschrift (einzeilig)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844675"/>
            <a:ext cx="3816350" cy="639762"/>
          </a:xfrm>
          <a:prstGeom prst="rect">
            <a:avLst/>
          </a:prstGeom>
        </p:spPr>
        <p:txBody>
          <a:bodyPr lIns="0" tIns="46800" rIns="0" bIns="4680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4"/>
          </p:nvPr>
        </p:nvSpPr>
        <p:spPr>
          <a:xfrm>
            <a:off x="4427538" y="1844675"/>
            <a:ext cx="3816350" cy="639762"/>
          </a:xfrm>
          <a:prstGeom prst="rect">
            <a:avLst/>
          </a:prstGeom>
        </p:spPr>
        <p:txBody>
          <a:bodyPr lIns="0" tIns="46800" rIns="0" bIns="4680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466726" y="2708920"/>
            <a:ext cx="3817937" cy="3456930"/>
          </a:xfrm>
        </p:spPr>
        <p:txBody>
          <a:bodyPr lIns="0" tIns="46800" rIns="0" bIns="468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>
          <a:xfrm>
            <a:off x="4427539" y="2708920"/>
            <a:ext cx="3816349" cy="3456930"/>
          </a:xfrm>
        </p:spPr>
        <p:txBody>
          <a:bodyPr lIns="0" tIns="46800" rIns="0" bIns="468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Thema, Bereich, Autor, Version, Datum</a:t>
            </a:r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15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smtClean="0"/>
              <a:t>Überschrift (einzeilig)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68313" y="1844675"/>
            <a:ext cx="7775575" cy="4321175"/>
          </a:xfrm>
          <a:prstGeom prst="rect">
            <a:avLst/>
          </a:prstGeom>
          <a:solidFill>
            <a:schemeClr val="accent4"/>
          </a:solidFill>
          <a:effectLst>
            <a:outerShdw blurRad="127000" dist="38100" dir="2700000" algn="tl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Thema, Bereich, Autor, Version, Datum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64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smtClean="0"/>
              <a:t>Überschrift (einzeilig)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68313" y="1844675"/>
            <a:ext cx="3816350" cy="4321175"/>
          </a:xfrm>
          <a:prstGeom prst="rect">
            <a:avLst/>
          </a:prstGeom>
          <a:solidFill>
            <a:schemeClr val="accent4"/>
          </a:solidFill>
          <a:effectLst>
            <a:outerShdw blurRad="127000" dist="38100" dir="2700000" algn="tl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427539" y="1844675"/>
            <a:ext cx="3816349" cy="4321175"/>
          </a:xfrm>
        </p:spPr>
        <p:txBody>
          <a:bodyPr lIns="0" tIns="46800" r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Thema, Bereich, Autor, Version, Datum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54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smtClean="0"/>
              <a:t>Überschrift (einzeilig)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Thema, Bereich, Autor, Version, Datum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80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179512" y="276225"/>
            <a:ext cx="8612063" cy="1733550"/>
            <a:chOff x="438150" y="247650"/>
            <a:chExt cx="8310563" cy="1733550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ltGray">
            <a:xfrm flipH="1" flipV="1">
              <a:off x="438150" y="247650"/>
              <a:ext cx="8310563" cy="9636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GB" pitchFamily="34" charset="0"/>
                <a:cs typeface="Times New Roman" pitchFamily="18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ltGray">
            <a:xfrm flipH="1" flipV="1">
              <a:off x="438150" y="769938"/>
              <a:ext cx="8310563" cy="1211262"/>
            </a:xfrm>
            <a:prstGeom prst="rect">
              <a:avLst/>
            </a:prstGeom>
            <a:gradFill rotWithShape="0">
              <a:gsLst>
                <a:gs pos="0">
                  <a:schemeClr val="accent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GB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7199635" y="130469"/>
            <a:ext cx="1587500" cy="1060449"/>
            <a:chOff x="4428" y="66"/>
            <a:chExt cx="1171" cy="782"/>
          </a:xfrm>
        </p:grpSpPr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4428" y="66"/>
              <a:ext cx="1171" cy="782"/>
            </a:xfrm>
            <a:custGeom>
              <a:avLst/>
              <a:gdLst>
                <a:gd name="T0" fmla="*/ 1192 w 1192"/>
                <a:gd name="T1" fmla="*/ 0 h 796"/>
                <a:gd name="T2" fmla="*/ 793 w 1192"/>
                <a:gd name="T3" fmla="*/ 796 h 796"/>
                <a:gd name="T4" fmla="*/ 0 w 1192"/>
                <a:gd name="T5" fmla="*/ 796 h 796"/>
                <a:gd name="T6" fmla="*/ 397 w 1192"/>
                <a:gd name="T7" fmla="*/ 0 h 796"/>
                <a:gd name="T8" fmla="*/ 1192 w 119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796">
                  <a:moveTo>
                    <a:pt x="1192" y="0"/>
                  </a:moveTo>
                  <a:lnTo>
                    <a:pt x="793" y="796"/>
                  </a:lnTo>
                  <a:lnTo>
                    <a:pt x="0" y="796"/>
                  </a:lnTo>
                  <a:lnTo>
                    <a:pt x="397" y="0"/>
                  </a:lnTo>
                  <a:lnTo>
                    <a:pt x="119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27000" dist="38100" dir="3378596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" name="Group 9"/>
            <p:cNvGrpSpPr>
              <a:grpSpLocks/>
            </p:cNvGrpSpPr>
            <p:nvPr userDrawn="1"/>
          </p:nvGrpSpPr>
          <p:grpSpPr bwMode="auto">
            <a:xfrm>
              <a:off x="4599" y="556"/>
              <a:ext cx="623" cy="247"/>
              <a:chOff x="4573" y="567"/>
              <a:chExt cx="634" cy="251"/>
            </a:xfrm>
          </p:grpSpPr>
          <p:sp>
            <p:nvSpPr>
              <p:cNvPr id="16" name="Freeform 10"/>
              <p:cNvSpPr>
                <a:spLocks noEditPoints="1"/>
              </p:cNvSpPr>
              <p:nvPr/>
            </p:nvSpPr>
            <p:spPr bwMode="auto">
              <a:xfrm>
                <a:off x="5015" y="571"/>
                <a:ext cx="192" cy="240"/>
              </a:xfrm>
              <a:custGeom>
                <a:avLst/>
                <a:gdLst>
                  <a:gd name="T0" fmla="*/ 108 w 192"/>
                  <a:gd name="T1" fmla="*/ 240 h 240"/>
                  <a:gd name="T2" fmla="*/ 137 w 192"/>
                  <a:gd name="T3" fmla="*/ 236 h 240"/>
                  <a:gd name="T4" fmla="*/ 167 w 192"/>
                  <a:gd name="T5" fmla="*/ 222 h 240"/>
                  <a:gd name="T6" fmla="*/ 179 w 192"/>
                  <a:gd name="T7" fmla="*/ 209 h 240"/>
                  <a:gd name="T8" fmla="*/ 186 w 192"/>
                  <a:gd name="T9" fmla="*/ 195 h 240"/>
                  <a:gd name="T10" fmla="*/ 192 w 192"/>
                  <a:gd name="T11" fmla="*/ 172 h 240"/>
                  <a:gd name="T12" fmla="*/ 188 w 192"/>
                  <a:gd name="T13" fmla="*/ 151 h 240"/>
                  <a:gd name="T14" fmla="*/ 183 w 192"/>
                  <a:gd name="T15" fmla="*/ 136 h 240"/>
                  <a:gd name="T16" fmla="*/ 163 w 192"/>
                  <a:gd name="T17" fmla="*/ 111 h 240"/>
                  <a:gd name="T18" fmla="*/ 181 w 192"/>
                  <a:gd name="T19" fmla="*/ 88 h 240"/>
                  <a:gd name="T20" fmla="*/ 186 w 192"/>
                  <a:gd name="T21" fmla="*/ 63 h 240"/>
                  <a:gd name="T22" fmla="*/ 185 w 192"/>
                  <a:gd name="T23" fmla="*/ 50 h 240"/>
                  <a:gd name="T24" fmla="*/ 173 w 192"/>
                  <a:gd name="T25" fmla="*/ 28 h 240"/>
                  <a:gd name="T26" fmla="*/ 163 w 192"/>
                  <a:gd name="T27" fmla="*/ 17 h 240"/>
                  <a:gd name="T28" fmla="*/ 148 w 192"/>
                  <a:gd name="T29" fmla="*/ 9 h 240"/>
                  <a:gd name="T30" fmla="*/ 127 w 192"/>
                  <a:gd name="T31" fmla="*/ 2 h 240"/>
                  <a:gd name="T32" fmla="*/ 100 w 192"/>
                  <a:gd name="T33" fmla="*/ 0 h 240"/>
                  <a:gd name="T34" fmla="*/ 0 w 192"/>
                  <a:gd name="T35" fmla="*/ 240 h 240"/>
                  <a:gd name="T36" fmla="*/ 108 w 192"/>
                  <a:gd name="T37" fmla="*/ 40 h 240"/>
                  <a:gd name="T38" fmla="*/ 129 w 192"/>
                  <a:gd name="T39" fmla="*/ 48 h 240"/>
                  <a:gd name="T40" fmla="*/ 137 w 192"/>
                  <a:gd name="T41" fmla="*/ 55 h 240"/>
                  <a:gd name="T42" fmla="*/ 138 w 192"/>
                  <a:gd name="T43" fmla="*/ 69 h 240"/>
                  <a:gd name="T44" fmla="*/ 137 w 192"/>
                  <a:gd name="T45" fmla="*/ 80 h 240"/>
                  <a:gd name="T46" fmla="*/ 131 w 192"/>
                  <a:gd name="T47" fmla="*/ 90 h 240"/>
                  <a:gd name="T48" fmla="*/ 119 w 192"/>
                  <a:gd name="T49" fmla="*/ 94 h 240"/>
                  <a:gd name="T50" fmla="*/ 106 w 192"/>
                  <a:gd name="T51" fmla="*/ 96 h 240"/>
                  <a:gd name="T52" fmla="*/ 50 w 192"/>
                  <a:gd name="T53" fmla="*/ 40 h 240"/>
                  <a:gd name="T54" fmla="*/ 117 w 192"/>
                  <a:gd name="T55" fmla="*/ 136 h 240"/>
                  <a:gd name="T56" fmla="*/ 135 w 192"/>
                  <a:gd name="T57" fmla="*/ 140 h 240"/>
                  <a:gd name="T58" fmla="*/ 140 w 192"/>
                  <a:gd name="T59" fmla="*/ 149 h 240"/>
                  <a:gd name="T60" fmla="*/ 144 w 192"/>
                  <a:gd name="T61" fmla="*/ 165 h 240"/>
                  <a:gd name="T62" fmla="*/ 140 w 192"/>
                  <a:gd name="T63" fmla="*/ 184 h 240"/>
                  <a:gd name="T64" fmla="*/ 131 w 192"/>
                  <a:gd name="T65" fmla="*/ 194 h 240"/>
                  <a:gd name="T66" fmla="*/ 108 w 192"/>
                  <a:gd name="T67" fmla="*/ 197 h 240"/>
                  <a:gd name="T68" fmla="*/ 50 w 192"/>
                  <a:gd name="T69" fmla="*/ 1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2" h="240">
                    <a:moveTo>
                      <a:pt x="0" y="240"/>
                    </a:moveTo>
                    <a:lnTo>
                      <a:pt x="108" y="240"/>
                    </a:lnTo>
                    <a:lnTo>
                      <a:pt x="121" y="238"/>
                    </a:lnTo>
                    <a:lnTo>
                      <a:pt x="137" y="236"/>
                    </a:lnTo>
                    <a:lnTo>
                      <a:pt x="152" y="232"/>
                    </a:lnTo>
                    <a:lnTo>
                      <a:pt x="167" y="222"/>
                    </a:lnTo>
                    <a:lnTo>
                      <a:pt x="173" y="217"/>
                    </a:lnTo>
                    <a:lnTo>
                      <a:pt x="179" y="209"/>
                    </a:lnTo>
                    <a:lnTo>
                      <a:pt x="185" y="201"/>
                    </a:lnTo>
                    <a:lnTo>
                      <a:pt x="186" y="195"/>
                    </a:lnTo>
                    <a:lnTo>
                      <a:pt x="190" y="182"/>
                    </a:lnTo>
                    <a:lnTo>
                      <a:pt x="192" y="172"/>
                    </a:lnTo>
                    <a:lnTo>
                      <a:pt x="190" y="161"/>
                    </a:lnTo>
                    <a:lnTo>
                      <a:pt x="188" y="151"/>
                    </a:lnTo>
                    <a:lnTo>
                      <a:pt x="186" y="144"/>
                    </a:lnTo>
                    <a:lnTo>
                      <a:pt x="183" y="136"/>
                    </a:lnTo>
                    <a:lnTo>
                      <a:pt x="173" y="122"/>
                    </a:lnTo>
                    <a:lnTo>
                      <a:pt x="163" y="111"/>
                    </a:lnTo>
                    <a:lnTo>
                      <a:pt x="173" y="99"/>
                    </a:lnTo>
                    <a:lnTo>
                      <a:pt x="181" y="88"/>
                    </a:lnTo>
                    <a:lnTo>
                      <a:pt x="185" y="74"/>
                    </a:lnTo>
                    <a:lnTo>
                      <a:pt x="186" y="63"/>
                    </a:lnTo>
                    <a:lnTo>
                      <a:pt x="185" y="57"/>
                    </a:lnTo>
                    <a:lnTo>
                      <a:pt x="185" y="50"/>
                    </a:lnTo>
                    <a:lnTo>
                      <a:pt x="181" y="38"/>
                    </a:lnTo>
                    <a:lnTo>
                      <a:pt x="173" y="28"/>
                    </a:lnTo>
                    <a:lnTo>
                      <a:pt x="169" y="23"/>
                    </a:lnTo>
                    <a:lnTo>
                      <a:pt x="163" y="17"/>
                    </a:lnTo>
                    <a:lnTo>
                      <a:pt x="156" y="13"/>
                    </a:lnTo>
                    <a:lnTo>
                      <a:pt x="148" y="9"/>
                    </a:lnTo>
                    <a:lnTo>
                      <a:pt x="138" y="5"/>
                    </a:lnTo>
                    <a:lnTo>
                      <a:pt x="127" y="2"/>
                    </a:lnTo>
                    <a:lnTo>
                      <a:pt x="113" y="0"/>
                    </a:lnTo>
                    <a:lnTo>
                      <a:pt x="100" y="0"/>
                    </a:lnTo>
                    <a:lnTo>
                      <a:pt x="0" y="0"/>
                    </a:lnTo>
                    <a:lnTo>
                      <a:pt x="0" y="240"/>
                    </a:lnTo>
                    <a:close/>
                    <a:moveTo>
                      <a:pt x="50" y="40"/>
                    </a:moveTo>
                    <a:lnTo>
                      <a:pt x="108" y="40"/>
                    </a:lnTo>
                    <a:lnTo>
                      <a:pt x="119" y="42"/>
                    </a:lnTo>
                    <a:lnTo>
                      <a:pt x="129" y="48"/>
                    </a:lnTo>
                    <a:lnTo>
                      <a:pt x="133" y="51"/>
                    </a:lnTo>
                    <a:lnTo>
                      <a:pt x="137" y="55"/>
                    </a:lnTo>
                    <a:lnTo>
                      <a:pt x="138" y="61"/>
                    </a:lnTo>
                    <a:lnTo>
                      <a:pt x="138" y="69"/>
                    </a:lnTo>
                    <a:lnTo>
                      <a:pt x="138" y="74"/>
                    </a:lnTo>
                    <a:lnTo>
                      <a:pt x="137" y="80"/>
                    </a:lnTo>
                    <a:lnTo>
                      <a:pt x="133" y="86"/>
                    </a:lnTo>
                    <a:lnTo>
                      <a:pt x="131" y="90"/>
                    </a:lnTo>
                    <a:lnTo>
                      <a:pt x="125" y="92"/>
                    </a:lnTo>
                    <a:lnTo>
                      <a:pt x="119" y="94"/>
                    </a:lnTo>
                    <a:lnTo>
                      <a:pt x="113" y="96"/>
                    </a:lnTo>
                    <a:lnTo>
                      <a:pt x="106" y="96"/>
                    </a:lnTo>
                    <a:lnTo>
                      <a:pt x="50" y="96"/>
                    </a:lnTo>
                    <a:lnTo>
                      <a:pt x="50" y="40"/>
                    </a:lnTo>
                    <a:close/>
                    <a:moveTo>
                      <a:pt x="50" y="136"/>
                    </a:moveTo>
                    <a:lnTo>
                      <a:pt x="117" y="136"/>
                    </a:lnTo>
                    <a:lnTo>
                      <a:pt x="125" y="138"/>
                    </a:lnTo>
                    <a:lnTo>
                      <a:pt x="135" y="140"/>
                    </a:lnTo>
                    <a:lnTo>
                      <a:pt x="138" y="144"/>
                    </a:lnTo>
                    <a:lnTo>
                      <a:pt x="140" y="149"/>
                    </a:lnTo>
                    <a:lnTo>
                      <a:pt x="144" y="155"/>
                    </a:lnTo>
                    <a:lnTo>
                      <a:pt x="144" y="165"/>
                    </a:lnTo>
                    <a:lnTo>
                      <a:pt x="144" y="176"/>
                    </a:lnTo>
                    <a:lnTo>
                      <a:pt x="140" y="184"/>
                    </a:lnTo>
                    <a:lnTo>
                      <a:pt x="137" y="190"/>
                    </a:lnTo>
                    <a:lnTo>
                      <a:pt x="131" y="194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50" y="197"/>
                    </a:lnTo>
                    <a:lnTo>
                      <a:pt x="50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4783" y="567"/>
                <a:ext cx="219" cy="251"/>
              </a:xfrm>
              <a:custGeom>
                <a:avLst/>
                <a:gdLst>
                  <a:gd name="T0" fmla="*/ 176 w 219"/>
                  <a:gd name="T1" fmla="*/ 155 h 251"/>
                  <a:gd name="T2" fmla="*/ 175 w 219"/>
                  <a:gd name="T3" fmla="*/ 169 h 251"/>
                  <a:gd name="T4" fmla="*/ 163 w 219"/>
                  <a:gd name="T5" fmla="*/ 188 h 251"/>
                  <a:gd name="T6" fmla="*/ 152 w 219"/>
                  <a:gd name="T7" fmla="*/ 199 h 251"/>
                  <a:gd name="T8" fmla="*/ 138 w 219"/>
                  <a:gd name="T9" fmla="*/ 207 h 251"/>
                  <a:gd name="T10" fmla="*/ 109 w 219"/>
                  <a:gd name="T11" fmla="*/ 211 h 251"/>
                  <a:gd name="T12" fmla="*/ 90 w 219"/>
                  <a:gd name="T13" fmla="*/ 205 h 251"/>
                  <a:gd name="T14" fmla="*/ 75 w 219"/>
                  <a:gd name="T15" fmla="*/ 196 h 251"/>
                  <a:gd name="T16" fmla="*/ 54 w 219"/>
                  <a:gd name="T17" fmla="*/ 167 h 251"/>
                  <a:gd name="T18" fmla="*/ 48 w 219"/>
                  <a:gd name="T19" fmla="*/ 142 h 251"/>
                  <a:gd name="T20" fmla="*/ 48 w 219"/>
                  <a:gd name="T21" fmla="*/ 109 h 251"/>
                  <a:gd name="T22" fmla="*/ 55 w 219"/>
                  <a:gd name="T23" fmla="*/ 78 h 251"/>
                  <a:gd name="T24" fmla="*/ 73 w 219"/>
                  <a:gd name="T25" fmla="*/ 54 h 251"/>
                  <a:gd name="T26" fmla="*/ 94 w 219"/>
                  <a:gd name="T27" fmla="*/ 44 h 251"/>
                  <a:gd name="T28" fmla="*/ 115 w 219"/>
                  <a:gd name="T29" fmla="*/ 40 h 251"/>
                  <a:gd name="T30" fmla="*/ 134 w 219"/>
                  <a:gd name="T31" fmla="*/ 42 h 251"/>
                  <a:gd name="T32" fmla="*/ 152 w 219"/>
                  <a:gd name="T33" fmla="*/ 50 h 251"/>
                  <a:gd name="T34" fmla="*/ 165 w 219"/>
                  <a:gd name="T35" fmla="*/ 61 h 251"/>
                  <a:gd name="T36" fmla="*/ 173 w 219"/>
                  <a:gd name="T37" fmla="*/ 80 h 251"/>
                  <a:gd name="T38" fmla="*/ 217 w 219"/>
                  <a:gd name="T39" fmla="*/ 73 h 251"/>
                  <a:gd name="T40" fmla="*/ 211 w 219"/>
                  <a:gd name="T41" fmla="*/ 54 h 251"/>
                  <a:gd name="T42" fmla="*/ 200 w 219"/>
                  <a:gd name="T43" fmla="*/ 36 h 251"/>
                  <a:gd name="T44" fmla="*/ 182 w 219"/>
                  <a:gd name="T45" fmla="*/ 19 h 251"/>
                  <a:gd name="T46" fmla="*/ 161 w 219"/>
                  <a:gd name="T47" fmla="*/ 7 h 251"/>
                  <a:gd name="T48" fmla="*/ 132 w 219"/>
                  <a:gd name="T49" fmla="*/ 0 h 251"/>
                  <a:gd name="T50" fmla="*/ 98 w 219"/>
                  <a:gd name="T51" fmla="*/ 0 h 251"/>
                  <a:gd name="T52" fmla="*/ 77 w 219"/>
                  <a:gd name="T53" fmla="*/ 6 h 251"/>
                  <a:gd name="T54" fmla="*/ 54 w 219"/>
                  <a:gd name="T55" fmla="*/ 15 h 251"/>
                  <a:gd name="T56" fmla="*/ 31 w 219"/>
                  <a:gd name="T57" fmla="*/ 36 h 251"/>
                  <a:gd name="T58" fmla="*/ 13 w 219"/>
                  <a:gd name="T59" fmla="*/ 61 h 251"/>
                  <a:gd name="T60" fmla="*/ 4 w 219"/>
                  <a:gd name="T61" fmla="*/ 92 h 251"/>
                  <a:gd name="T62" fmla="*/ 0 w 219"/>
                  <a:gd name="T63" fmla="*/ 123 h 251"/>
                  <a:gd name="T64" fmla="*/ 2 w 219"/>
                  <a:gd name="T65" fmla="*/ 153 h 251"/>
                  <a:gd name="T66" fmla="*/ 11 w 219"/>
                  <a:gd name="T67" fmla="*/ 184 h 251"/>
                  <a:gd name="T68" fmla="*/ 25 w 219"/>
                  <a:gd name="T69" fmla="*/ 209 h 251"/>
                  <a:gd name="T70" fmla="*/ 44 w 219"/>
                  <a:gd name="T71" fmla="*/ 228 h 251"/>
                  <a:gd name="T72" fmla="*/ 67 w 219"/>
                  <a:gd name="T73" fmla="*/ 242 h 251"/>
                  <a:gd name="T74" fmla="*/ 90 w 219"/>
                  <a:gd name="T75" fmla="*/ 249 h 251"/>
                  <a:gd name="T76" fmla="*/ 121 w 219"/>
                  <a:gd name="T77" fmla="*/ 249 h 251"/>
                  <a:gd name="T78" fmla="*/ 148 w 219"/>
                  <a:gd name="T79" fmla="*/ 244 h 251"/>
                  <a:gd name="T80" fmla="*/ 173 w 219"/>
                  <a:gd name="T81" fmla="*/ 226 h 251"/>
                  <a:gd name="T82" fmla="*/ 190 w 219"/>
                  <a:gd name="T83" fmla="*/ 244 h 251"/>
                  <a:gd name="T84" fmla="*/ 219 w 219"/>
                  <a:gd name="T85" fmla="*/ 115 h 251"/>
                  <a:gd name="T86" fmla="*/ 123 w 219"/>
                  <a:gd name="T87" fmla="*/ 15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9" h="251">
                    <a:moveTo>
                      <a:pt x="123" y="155"/>
                    </a:moveTo>
                    <a:lnTo>
                      <a:pt x="176" y="155"/>
                    </a:lnTo>
                    <a:lnTo>
                      <a:pt x="176" y="161"/>
                    </a:lnTo>
                    <a:lnTo>
                      <a:pt x="175" y="169"/>
                    </a:lnTo>
                    <a:lnTo>
                      <a:pt x="171" y="178"/>
                    </a:lnTo>
                    <a:lnTo>
                      <a:pt x="163" y="188"/>
                    </a:lnTo>
                    <a:lnTo>
                      <a:pt x="157" y="196"/>
                    </a:lnTo>
                    <a:lnTo>
                      <a:pt x="152" y="199"/>
                    </a:lnTo>
                    <a:lnTo>
                      <a:pt x="144" y="203"/>
                    </a:lnTo>
                    <a:lnTo>
                      <a:pt x="138" y="207"/>
                    </a:lnTo>
                    <a:lnTo>
                      <a:pt x="123" y="211"/>
                    </a:lnTo>
                    <a:lnTo>
                      <a:pt x="109" y="211"/>
                    </a:lnTo>
                    <a:lnTo>
                      <a:pt x="100" y="209"/>
                    </a:lnTo>
                    <a:lnTo>
                      <a:pt x="90" y="205"/>
                    </a:lnTo>
                    <a:lnTo>
                      <a:pt x="82" y="201"/>
                    </a:lnTo>
                    <a:lnTo>
                      <a:pt x="75" y="196"/>
                    </a:lnTo>
                    <a:lnTo>
                      <a:pt x="63" y="182"/>
                    </a:lnTo>
                    <a:lnTo>
                      <a:pt x="54" y="167"/>
                    </a:lnTo>
                    <a:lnTo>
                      <a:pt x="50" y="155"/>
                    </a:lnTo>
                    <a:lnTo>
                      <a:pt x="48" y="142"/>
                    </a:lnTo>
                    <a:lnTo>
                      <a:pt x="48" y="126"/>
                    </a:lnTo>
                    <a:lnTo>
                      <a:pt x="48" y="109"/>
                    </a:lnTo>
                    <a:lnTo>
                      <a:pt x="52" y="94"/>
                    </a:lnTo>
                    <a:lnTo>
                      <a:pt x="55" y="78"/>
                    </a:lnTo>
                    <a:lnTo>
                      <a:pt x="63" y="65"/>
                    </a:lnTo>
                    <a:lnTo>
                      <a:pt x="73" y="54"/>
                    </a:lnTo>
                    <a:lnTo>
                      <a:pt x="84" y="48"/>
                    </a:lnTo>
                    <a:lnTo>
                      <a:pt x="94" y="44"/>
                    </a:lnTo>
                    <a:lnTo>
                      <a:pt x="103" y="42"/>
                    </a:lnTo>
                    <a:lnTo>
                      <a:pt x="115" y="40"/>
                    </a:lnTo>
                    <a:lnTo>
                      <a:pt x="125" y="42"/>
                    </a:lnTo>
                    <a:lnTo>
                      <a:pt x="134" y="42"/>
                    </a:lnTo>
                    <a:lnTo>
                      <a:pt x="142" y="46"/>
                    </a:lnTo>
                    <a:lnTo>
                      <a:pt x="152" y="50"/>
                    </a:lnTo>
                    <a:lnTo>
                      <a:pt x="157" y="55"/>
                    </a:lnTo>
                    <a:lnTo>
                      <a:pt x="165" y="61"/>
                    </a:lnTo>
                    <a:lnTo>
                      <a:pt x="169" y="71"/>
                    </a:lnTo>
                    <a:lnTo>
                      <a:pt x="173" y="80"/>
                    </a:lnTo>
                    <a:lnTo>
                      <a:pt x="219" y="80"/>
                    </a:lnTo>
                    <a:lnTo>
                      <a:pt x="217" y="73"/>
                    </a:lnTo>
                    <a:lnTo>
                      <a:pt x="215" y="61"/>
                    </a:lnTo>
                    <a:lnTo>
                      <a:pt x="211" y="54"/>
                    </a:lnTo>
                    <a:lnTo>
                      <a:pt x="207" y="46"/>
                    </a:lnTo>
                    <a:lnTo>
                      <a:pt x="200" y="36"/>
                    </a:lnTo>
                    <a:lnTo>
                      <a:pt x="192" y="27"/>
                    </a:lnTo>
                    <a:lnTo>
                      <a:pt x="182" y="19"/>
                    </a:lnTo>
                    <a:lnTo>
                      <a:pt x="173" y="11"/>
                    </a:lnTo>
                    <a:lnTo>
                      <a:pt x="161" y="7"/>
                    </a:lnTo>
                    <a:lnTo>
                      <a:pt x="152" y="4"/>
                    </a:lnTo>
                    <a:lnTo>
                      <a:pt x="132" y="0"/>
                    </a:lnTo>
                    <a:lnTo>
                      <a:pt x="113" y="0"/>
                    </a:lnTo>
                    <a:lnTo>
                      <a:pt x="98" y="0"/>
                    </a:lnTo>
                    <a:lnTo>
                      <a:pt x="86" y="2"/>
                    </a:lnTo>
                    <a:lnTo>
                      <a:pt x="77" y="6"/>
                    </a:lnTo>
                    <a:lnTo>
                      <a:pt x="67" y="9"/>
                    </a:lnTo>
                    <a:lnTo>
                      <a:pt x="54" y="15"/>
                    </a:lnTo>
                    <a:lnTo>
                      <a:pt x="40" y="25"/>
                    </a:lnTo>
                    <a:lnTo>
                      <a:pt x="31" y="36"/>
                    </a:lnTo>
                    <a:lnTo>
                      <a:pt x="21" y="48"/>
                    </a:lnTo>
                    <a:lnTo>
                      <a:pt x="13" y="61"/>
                    </a:lnTo>
                    <a:lnTo>
                      <a:pt x="7" y="77"/>
                    </a:lnTo>
                    <a:lnTo>
                      <a:pt x="4" y="92"/>
                    </a:lnTo>
                    <a:lnTo>
                      <a:pt x="0" y="107"/>
                    </a:lnTo>
                    <a:lnTo>
                      <a:pt x="0" y="123"/>
                    </a:lnTo>
                    <a:lnTo>
                      <a:pt x="0" y="138"/>
                    </a:lnTo>
                    <a:lnTo>
                      <a:pt x="2" y="153"/>
                    </a:lnTo>
                    <a:lnTo>
                      <a:pt x="6" y="169"/>
                    </a:lnTo>
                    <a:lnTo>
                      <a:pt x="11" y="184"/>
                    </a:lnTo>
                    <a:lnTo>
                      <a:pt x="17" y="198"/>
                    </a:lnTo>
                    <a:lnTo>
                      <a:pt x="25" y="209"/>
                    </a:lnTo>
                    <a:lnTo>
                      <a:pt x="34" y="221"/>
                    </a:lnTo>
                    <a:lnTo>
                      <a:pt x="44" y="228"/>
                    </a:lnTo>
                    <a:lnTo>
                      <a:pt x="57" y="238"/>
                    </a:lnTo>
                    <a:lnTo>
                      <a:pt x="67" y="242"/>
                    </a:lnTo>
                    <a:lnTo>
                      <a:pt x="77" y="245"/>
                    </a:lnTo>
                    <a:lnTo>
                      <a:pt x="90" y="249"/>
                    </a:lnTo>
                    <a:lnTo>
                      <a:pt x="103" y="251"/>
                    </a:lnTo>
                    <a:lnTo>
                      <a:pt x="121" y="249"/>
                    </a:lnTo>
                    <a:lnTo>
                      <a:pt x="134" y="247"/>
                    </a:lnTo>
                    <a:lnTo>
                      <a:pt x="148" y="244"/>
                    </a:lnTo>
                    <a:lnTo>
                      <a:pt x="157" y="238"/>
                    </a:lnTo>
                    <a:lnTo>
                      <a:pt x="173" y="226"/>
                    </a:lnTo>
                    <a:lnTo>
                      <a:pt x="182" y="215"/>
                    </a:lnTo>
                    <a:lnTo>
                      <a:pt x="190" y="244"/>
                    </a:lnTo>
                    <a:lnTo>
                      <a:pt x="219" y="244"/>
                    </a:lnTo>
                    <a:lnTo>
                      <a:pt x="219" y="115"/>
                    </a:lnTo>
                    <a:lnTo>
                      <a:pt x="123" y="115"/>
                    </a:lnTo>
                    <a:lnTo>
                      <a:pt x="123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Freeform 12"/>
              <p:cNvSpPr>
                <a:spLocks noEditPoints="1"/>
              </p:cNvSpPr>
              <p:nvPr/>
            </p:nvSpPr>
            <p:spPr bwMode="auto">
              <a:xfrm>
                <a:off x="4573" y="571"/>
                <a:ext cx="200" cy="240"/>
              </a:xfrm>
              <a:custGeom>
                <a:avLst/>
                <a:gdLst>
                  <a:gd name="T0" fmla="*/ 0 w 200"/>
                  <a:gd name="T1" fmla="*/ 240 h 240"/>
                  <a:gd name="T2" fmla="*/ 108 w 200"/>
                  <a:gd name="T3" fmla="*/ 240 h 240"/>
                  <a:gd name="T4" fmla="*/ 118 w 200"/>
                  <a:gd name="T5" fmla="*/ 238 h 240"/>
                  <a:gd name="T6" fmla="*/ 127 w 200"/>
                  <a:gd name="T7" fmla="*/ 236 h 240"/>
                  <a:gd name="T8" fmla="*/ 137 w 200"/>
                  <a:gd name="T9" fmla="*/ 232 h 240"/>
                  <a:gd name="T10" fmla="*/ 146 w 200"/>
                  <a:gd name="T11" fmla="*/ 228 h 240"/>
                  <a:gd name="T12" fmla="*/ 154 w 200"/>
                  <a:gd name="T13" fmla="*/ 222 h 240"/>
                  <a:gd name="T14" fmla="*/ 164 w 200"/>
                  <a:gd name="T15" fmla="*/ 215 h 240"/>
                  <a:gd name="T16" fmla="*/ 171 w 200"/>
                  <a:gd name="T17" fmla="*/ 207 h 240"/>
                  <a:gd name="T18" fmla="*/ 177 w 200"/>
                  <a:gd name="T19" fmla="*/ 197 h 240"/>
                  <a:gd name="T20" fmla="*/ 185 w 200"/>
                  <a:gd name="T21" fmla="*/ 182 h 240"/>
                  <a:gd name="T22" fmla="*/ 192 w 200"/>
                  <a:gd name="T23" fmla="*/ 163 h 240"/>
                  <a:gd name="T24" fmla="*/ 198 w 200"/>
                  <a:gd name="T25" fmla="*/ 138 h 240"/>
                  <a:gd name="T26" fmla="*/ 200 w 200"/>
                  <a:gd name="T27" fmla="*/ 109 h 240"/>
                  <a:gd name="T28" fmla="*/ 198 w 200"/>
                  <a:gd name="T29" fmla="*/ 92 h 240"/>
                  <a:gd name="T30" fmla="*/ 196 w 200"/>
                  <a:gd name="T31" fmla="*/ 76 h 240"/>
                  <a:gd name="T32" fmla="*/ 192 w 200"/>
                  <a:gd name="T33" fmla="*/ 65 h 240"/>
                  <a:gd name="T34" fmla="*/ 189 w 200"/>
                  <a:gd name="T35" fmla="*/ 55 h 240"/>
                  <a:gd name="T36" fmla="*/ 181 w 200"/>
                  <a:gd name="T37" fmla="*/ 40 h 240"/>
                  <a:gd name="T38" fmla="*/ 171 w 200"/>
                  <a:gd name="T39" fmla="*/ 28 h 240"/>
                  <a:gd name="T40" fmla="*/ 162 w 200"/>
                  <a:gd name="T41" fmla="*/ 19 h 240"/>
                  <a:gd name="T42" fmla="*/ 152 w 200"/>
                  <a:gd name="T43" fmla="*/ 11 h 240"/>
                  <a:gd name="T44" fmla="*/ 143 w 200"/>
                  <a:gd name="T45" fmla="*/ 5 h 240"/>
                  <a:gd name="T46" fmla="*/ 131 w 200"/>
                  <a:gd name="T47" fmla="*/ 2 h 240"/>
                  <a:gd name="T48" fmla="*/ 121 w 200"/>
                  <a:gd name="T49" fmla="*/ 0 h 240"/>
                  <a:gd name="T50" fmla="*/ 112 w 200"/>
                  <a:gd name="T51" fmla="*/ 0 h 240"/>
                  <a:gd name="T52" fmla="*/ 0 w 200"/>
                  <a:gd name="T53" fmla="*/ 0 h 240"/>
                  <a:gd name="T54" fmla="*/ 0 w 200"/>
                  <a:gd name="T55" fmla="*/ 240 h 240"/>
                  <a:gd name="T56" fmla="*/ 50 w 200"/>
                  <a:gd name="T57" fmla="*/ 40 h 240"/>
                  <a:gd name="T58" fmla="*/ 95 w 200"/>
                  <a:gd name="T59" fmla="*/ 40 h 240"/>
                  <a:gd name="T60" fmla="*/ 106 w 200"/>
                  <a:gd name="T61" fmla="*/ 42 h 240"/>
                  <a:gd name="T62" fmla="*/ 118 w 200"/>
                  <a:gd name="T63" fmla="*/ 46 h 240"/>
                  <a:gd name="T64" fmla="*/ 127 w 200"/>
                  <a:gd name="T65" fmla="*/ 51 h 240"/>
                  <a:gd name="T66" fmla="*/ 137 w 200"/>
                  <a:gd name="T67" fmla="*/ 63 h 240"/>
                  <a:gd name="T68" fmla="*/ 143 w 200"/>
                  <a:gd name="T69" fmla="*/ 73 h 240"/>
                  <a:gd name="T70" fmla="*/ 146 w 200"/>
                  <a:gd name="T71" fmla="*/ 86 h 240"/>
                  <a:gd name="T72" fmla="*/ 148 w 200"/>
                  <a:gd name="T73" fmla="*/ 99 h 240"/>
                  <a:gd name="T74" fmla="*/ 150 w 200"/>
                  <a:gd name="T75" fmla="*/ 115 h 240"/>
                  <a:gd name="T76" fmla="*/ 148 w 200"/>
                  <a:gd name="T77" fmla="*/ 130 h 240"/>
                  <a:gd name="T78" fmla="*/ 148 w 200"/>
                  <a:gd name="T79" fmla="*/ 144 h 240"/>
                  <a:gd name="T80" fmla="*/ 144 w 200"/>
                  <a:gd name="T81" fmla="*/ 155 h 240"/>
                  <a:gd name="T82" fmla="*/ 141 w 200"/>
                  <a:gd name="T83" fmla="*/ 167 h 240"/>
                  <a:gd name="T84" fmla="*/ 137 w 200"/>
                  <a:gd name="T85" fmla="*/ 174 h 240"/>
                  <a:gd name="T86" fmla="*/ 131 w 200"/>
                  <a:gd name="T87" fmla="*/ 180 h 240"/>
                  <a:gd name="T88" fmla="*/ 125 w 200"/>
                  <a:gd name="T89" fmla="*/ 186 h 240"/>
                  <a:gd name="T90" fmla="*/ 120 w 200"/>
                  <a:gd name="T91" fmla="*/ 192 h 240"/>
                  <a:gd name="T92" fmla="*/ 114 w 200"/>
                  <a:gd name="T93" fmla="*/ 194 h 240"/>
                  <a:gd name="T94" fmla="*/ 106 w 200"/>
                  <a:gd name="T95" fmla="*/ 195 h 240"/>
                  <a:gd name="T96" fmla="*/ 98 w 200"/>
                  <a:gd name="T97" fmla="*/ 197 h 240"/>
                  <a:gd name="T98" fmla="*/ 91 w 200"/>
                  <a:gd name="T99" fmla="*/ 197 h 240"/>
                  <a:gd name="T100" fmla="*/ 50 w 200"/>
                  <a:gd name="T101" fmla="*/ 197 h 240"/>
                  <a:gd name="T102" fmla="*/ 50 w 200"/>
                  <a:gd name="T103" fmla="*/ 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0" h="240">
                    <a:moveTo>
                      <a:pt x="0" y="240"/>
                    </a:moveTo>
                    <a:lnTo>
                      <a:pt x="108" y="240"/>
                    </a:lnTo>
                    <a:lnTo>
                      <a:pt x="118" y="238"/>
                    </a:lnTo>
                    <a:lnTo>
                      <a:pt x="127" y="236"/>
                    </a:lnTo>
                    <a:lnTo>
                      <a:pt x="137" y="232"/>
                    </a:lnTo>
                    <a:lnTo>
                      <a:pt x="146" y="228"/>
                    </a:lnTo>
                    <a:lnTo>
                      <a:pt x="154" y="222"/>
                    </a:lnTo>
                    <a:lnTo>
                      <a:pt x="164" y="215"/>
                    </a:lnTo>
                    <a:lnTo>
                      <a:pt x="171" y="207"/>
                    </a:lnTo>
                    <a:lnTo>
                      <a:pt x="177" y="197"/>
                    </a:lnTo>
                    <a:lnTo>
                      <a:pt x="185" y="182"/>
                    </a:lnTo>
                    <a:lnTo>
                      <a:pt x="192" y="163"/>
                    </a:lnTo>
                    <a:lnTo>
                      <a:pt x="198" y="138"/>
                    </a:lnTo>
                    <a:lnTo>
                      <a:pt x="200" y="109"/>
                    </a:lnTo>
                    <a:lnTo>
                      <a:pt x="198" y="92"/>
                    </a:lnTo>
                    <a:lnTo>
                      <a:pt x="196" y="76"/>
                    </a:lnTo>
                    <a:lnTo>
                      <a:pt x="192" y="65"/>
                    </a:lnTo>
                    <a:lnTo>
                      <a:pt x="189" y="55"/>
                    </a:lnTo>
                    <a:lnTo>
                      <a:pt x="181" y="40"/>
                    </a:lnTo>
                    <a:lnTo>
                      <a:pt x="171" y="28"/>
                    </a:lnTo>
                    <a:lnTo>
                      <a:pt x="162" y="19"/>
                    </a:lnTo>
                    <a:lnTo>
                      <a:pt x="152" y="11"/>
                    </a:lnTo>
                    <a:lnTo>
                      <a:pt x="143" y="5"/>
                    </a:lnTo>
                    <a:lnTo>
                      <a:pt x="131" y="2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0" y="0"/>
                    </a:lnTo>
                    <a:lnTo>
                      <a:pt x="0" y="240"/>
                    </a:lnTo>
                    <a:close/>
                    <a:moveTo>
                      <a:pt x="50" y="40"/>
                    </a:moveTo>
                    <a:lnTo>
                      <a:pt x="95" y="40"/>
                    </a:lnTo>
                    <a:lnTo>
                      <a:pt x="106" y="42"/>
                    </a:lnTo>
                    <a:lnTo>
                      <a:pt x="118" y="46"/>
                    </a:lnTo>
                    <a:lnTo>
                      <a:pt x="127" y="51"/>
                    </a:lnTo>
                    <a:lnTo>
                      <a:pt x="137" y="63"/>
                    </a:lnTo>
                    <a:lnTo>
                      <a:pt x="143" y="73"/>
                    </a:lnTo>
                    <a:lnTo>
                      <a:pt x="146" y="86"/>
                    </a:lnTo>
                    <a:lnTo>
                      <a:pt x="148" y="99"/>
                    </a:lnTo>
                    <a:lnTo>
                      <a:pt x="150" y="115"/>
                    </a:lnTo>
                    <a:lnTo>
                      <a:pt x="148" y="130"/>
                    </a:lnTo>
                    <a:lnTo>
                      <a:pt x="148" y="144"/>
                    </a:lnTo>
                    <a:lnTo>
                      <a:pt x="144" y="155"/>
                    </a:lnTo>
                    <a:lnTo>
                      <a:pt x="141" y="167"/>
                    </a:lnTo>
                    <a:lnTo>
                      <a:pt x="137" y="174"/>
                    </a:lnTo>
                    <a:lnTo>
                      <a:pt x="131" y="180"/>
                    </a:lnTo>
                    <a:lnTo>
                      <a:pt x="125" y="186"/>
                    </a:lnTo>
                    <a:lnTo>
                      <a:pt x="120" y="192"/>
                    </a:lnTo>
                    <a:lnTo>
                      <a:pt x="114" y="194"/>
                    </a:lnTo>
                    <a:lnTo>
                      <a:pt x="106" y="195"/>
                    </a:lnTo>
                    <a:lnTo>
                      <a:pt x="98" y="197"/>
                    </a:lnTo>
                    <a:lnTo>
                      <a:pt x="91" y="197"/>
                    </a:lnTo>
                    <a:lnTo>
                      <a:pt x="50" y="197"/>
                    </a:lnTo>
                    <a:lnTo>
                      <a:pt x="5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3" y="333184"/>
            <a:ext cx="6254636" cy="101676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de-DE" smtClean="0"/>
              <a:t>Überschrift (einzeilig)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881" y="6597351"/>
            <a:ext cx="69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Thema, Bereich, Autor, Version, Datum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26564" y="6597351"/>
            <a:ext cx="360000" cy="1440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FD614E4-375A-4EDC-BFFF-A8EED9A9DFC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179512" y="6597351"/>
            <a:ext cx="8603541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68313" y="1844675"/>
            <a:ext cx="7775575" cy="43211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04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8" r:id="rId8"/>
    <p:sldLayoutId id="2147483654" r:id="rId9"/>
    <p:sldLayoutId id="2147483655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6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ts val="1200"/>
        </a:spcBef>
        <a:buClr>
          <a:schemeClr val="accent1"/>
        </a:buClr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9875" algn="l" defTabSz="914400" rtl="0" eaLnBrk="1" latinLnBrk="0" hangingPunct="1">
        <a:spcBef>
          <a:spcPts val="300"/>
        </a:spcBef>
        <a:buClr>
          <a:schemeClr val="accent1"/>
        </a:buClr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69875" algn="l" defTabSz="914400" rtl="0" eaLnBrk="1" latinLnBrk="0" hangingPunct="1">
        <a:spcBef>
          <a:spcPts val="0"/>
        </a:spcBef>
        <a:buClr>
          <a:schemeClr val="accent1"/>
        </a:buClr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1938" algn="l" defTabSz="914400" rtl="0" eaLnBrk="1" latinLnBrk="0" hangingPunct="1">
        <a:spcBef>
          <a:spcPts val="0"/>
        </a:spcBef>
        <a:buClr>
          <a:schemeClr val="accent1"/>
        </a:buClr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leon.krueger@dgb.de" TargetMode="External"/><Relationship Id="rId4" Type="http://schemas.openxmlformats.org/officeDocument/2006/relationships/hyperlink" Target="mailto:Frederik.Moch@dgb.d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070619"/>
            <a:ext cx="7776344" cy="1656184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Transformation</a:t>
            </a:r>
            <a:r>
              <a:rPr lang="de-DE" dirty="0"/>
              <a:t>: jetzt gerecht</a:t>
            </a:r>
            <a:r>
              <a:rPr lang="de-DE" dirty="0" smtClean="0"/>
              <a:t>!</a:t>
            </a:r>
            <a:br>
              <a:rPr lang="de-DE" dirty="0" smtClean="0"/>
            </a:br>
            <a:r>
              <a:rPr lang="de-DE" sz="2800" dirty="0" smtClean="0"/>
              <a:t>„Wie </a:t>
            </a:r>
            <a:r>
              <a:rPr lang="de-DE" sz="2800" dirty="0"/>
              <a:t>wir den Strukturwandel </a:t>
            </a:r>
            <a:r>
              <a:rPr lang="de-DE" sz="2800" dirty="0" smtClean="0"/>
              <a:t>gestalten können“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3664566"/>
            <a:ext cx="7776344" cy="1780658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Referenten</a:t>
            </a:r>
          </a:p>
          <a:p>
            <a:r>
              <a:rPr lang="de-DE" dirty="0" smtClean="0"/>
              <a:t>Frederik Moch, Abteilungsleiter Struktur-, Industrie- und Dienstleistungspolitik </a:t>
            </a:r>
          </a:p>
          <a:p>
            <a:r>
              <a:rPr lang="de-DE" dirty="0" smtClean="0"/>
              <a:t>Leon Krüger, Referatssekretär und Elternzeitvertretung im Referat Umwelt-</a:t>
            </a:r>
            <a:r>
              <a:rPr lang="de-DE" dirty="0"/>
              <a:t>, Klima- </a:t>
            </a:r>
            <a:r>
              <a:rPr lang="de-DE" dirty="0" smtClean="0"/>
              <a:t>und Nachhaltigkeitspolitik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7" r="8991"/>
          <a:stretch/>
        </p:blipFill>
        <p:spPr>
          <a:xfrm>
            <a:off x="7308304" y="5445224"/>
            <a:ext cx="1584176" cy="994419"/>
          </a:xfrm>
          <a:prstGeom prst="ellipse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Transferkonferenz</a:t>
            </a:r>
            <a:endParaRPr lang="en-US" dirty="0"/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457881" y="6597351"/>
            <a:ext cx="6984000" cy="14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800" dirty="0">
                <a:solidFill>
                  <a:prstClr val="black"/>
                </a:solidFill>
              </a:rPr>
              <a:t>DGB-BVV, Frederik Moch/ Leon Krüger, 17.04.2021</a:t>
            </a:r>
            <a:endParaRPr lang="de-DE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Reiches </a:t>
            </a:r>
            <a:r>
              <a:rPr lang="de-DE" dirty="0"/>
              <a:t>Land, aber ungleicher Wohlstand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9"/>
          </p:nvPr>
        </p:nvSpPr>
        <p:spPr>
          <a:xfrm>
            <a:off x="468313" y="1844675"/>
            <a:ext cx="7775575" cy="4608661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Die </a:t>
            </a:r>
            <a:r>
              <a:rPr lang="de-DE" dirty="0"/>
              <a:t>reichsten 10% verfügen über 64% , das wohlhabendste </a:t>
            </a:r>
            <a:r>
              <a:rPr lang="de-DE" b="1" dirty="0"/>
              <a:t>1% über 30% des Gesamtvermögens</a:t>
            </a:r>
            <a:r>
              <a:rPr lang="de-DE" dirty="0"/>
              <a:t>. 1% besitzt so viel wie 87% der Bundesbürger*innen. </a:t>
            </a:r>
          </a:p>
          <a:p>
            <a:r>
              <a:rPr lang="de-DE" dirty="0" smtClean="0"/>
              <a:t>30</a:t>
            </a:r>
            <a:r>
              <a:rPr lang="de-DE" dirty="0"/>
              <a:t>% der Erwachsenen haben kein Vermögen oder sogar Schulden.</a:t>
            </a:r>
          </a:p>
          <a:p>
            <a:r>
              <a:rPr lang="de-DE" dirty="0" smtClean="0"/>
              <a:t>Obwohl </a:t>
            </a:r>
            <a:r>
              <a:rPr lang="de-DE" dirty="0"/>
              <a:t>kontinuierlicher Beschäftigungszuwachs ist die Armutsgefährdungsquote gestiegen </a:t>
            </a:r>
          </a:p>
          <a:p>
            <a:r>
              <a:rPr lang="de-DE" dirty="0" smtClean="0"/>
              <a:t>Ein </a:t>
            </a:r>
            <a:r>
              <a:rPr lang="de-DE" dirty="0"/>
              <a:t>Drittel der Arbeitnehmer*innen sind atypisch oder prekär in Deutschland beschäftigt. </a:t>
            </a:r>
          </a:p>
          <a:p>
            <a:r>
              <a:rPr lang="de-DE" b="1" dirty="0" smtClean="0"/>
              <a:t>Corona-Pandemie </a:t>
            </a:r>
            <a:r>
              <a:rPr lang="de-DE" b="1" dirty="0"/>
              <a:t>verschärft Ungleichheit</a:t>
            </a:r>
            <a:r>
              <a:rPr lang="de-DE" dirty="0"/>
              <a:t>: Haushalte mit niedrigem EK doppelt so häufig von Einbußen wie Menschen mit hohen EK betroffen.</a:t>
            </a:r>
          </a:p>
          <a:p>
            <a:r>
              <a:rPr lang="de-DE" b="1" dirty="0" smtClean="0"/>
              <a:t>Transformationsprozesse </a:t>
            </a:r>
            <a:r>
              <a:rPr lang="de-DE" b="1" dirty="0"/>
              <a:t>dürfen diese Trends </a:t>
            </a:r>
            <a:r>
              <a:rPr lang="de-DE" b="1" dirty="0" smtClean="0"/>
              <a:t>nicht </a:t>
            </a:r>
            <a:r>
              <a:rPr lang="de-DE" b="1" dirty="0"/>
              <a:t>weiter </a:t>
            </a:r>
            <a:r>
              <a:rPr lang="de-DE" b="1" dirty="0" smtClean="0"/>
              <a:t>forcieren. </a:t>
            </a:r>
          </a:p>
          <a:p>
            <a:r>
              <a:rPr lang="de-DE" b="1" dirty="0" smtClean="0"/>
              <a:t>Soziale </a:t>
            </a:r>
            <a:r>
              <a:rPr lang="de-DE" b="1" dirty="0"/>
              <a:t>UND ökologische Frage gehören </a:t>
            </a:r>
            <a:r>
              <a:rPr lang="de-DE" b="1" dirty="0" smtClean="0"/>
              <a:t>zusammen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5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463036" cy="1800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6000" i="1" dirty="0">
                <a:solidFill>
                  <a:schemeClr val="tx1"/>
                </a:solidFill>
              </a:rPr>
              <a:t>2</a:t>
            </a:r>
            <a:r>
              <a:rPr lang="de-DE" sz="6000" i="1" dirty="0" smtClean="0">
                <a:solidFill>
                  <a:schemeClr val="tx1"/>
                </a:solidFill>
              </a:rPr>
              <a:t>. Transformation und Beschäftigung</a:t>
            </a:r>
            <a:endParaRPr lang="de-DE" sz="6000" i="1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 der Klimawandel den Beschäftigten begegnet…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de-DE" dirty="0" smtClean="0"/>
              <a:t>am Arbeitsplatz (Hitze, Extremwetter, neue Anforderungen …)</a:t>
            </a:r>
          </a:p>
          <a:p>
            <a:r>
              <a:rPr lang="de-DE" dirty="0"/>
              <a:t>a</a:t>
            </a:r>
            <a:r>
              <a:rPr lang="de-DE" dirty="0" smtClean="0"/>
              <a:t>ls Verbraucher (Preisentwicklung von Gütern und Dienstleistungen, Kosten von Klimapolitik, …)</a:t>
            </a:r>
          </a:p>
          <a:p>
            <a:r>
              <a:rPr lang="de-DE" dirty="0" smtClean="0"/>
              <a:t>im Strukturwandel (Auswirkungen von Klimapolitik, Arbeitsplatzgewinne und -verluste, Branchenveränderungen, …)</a:t>
            </a:r>
          </a:p>
          <a:p>
            <a:pPr lvl="1"/>
            <a:r>
              <a:rPr lang="de-DE" dirty="0" smtClean="0"/>
              <a:t>Zentrale Frage: Wie können wir gute Arbeit erhalten und neue Beschäftigungsfelder erschließen? Wie lässt sich unvermeidlicher Beschäftigungsabbau eindämmen?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20"/>
          </p:nvPr>
        </p:nvSpPr>
        <p:spPr>
          <a:xfrm>
            <a:off x="457881" y="6597351"/>
            <a:ext cx="6984000" cy="144000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</p:spTree>
    <p:extLst>
      <p:ext uri="{BB962C8B-B14F-4D97-AF65-F5344CB8AC3E}">
        <p14:creationId xmlns:p14="http://schemas.microsoft.com/office/powerpoint/2010/main" val="12164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 und Beschäftigung in den Blick nehmen!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9"/>
          </p:nvPr>
        </p:nvSpPr>
        <p:spPr>
          <a:xfrm>
            <a:off x="468313" y="1844675"/>
            <a:ext cx="7775575" cy="4608661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Der mit der Erreichung der Klimaneutralität verbundene Strukturwandel hat spürbare Auswirkungen auf die Beschäftigungsentwicklung.</a:t>
            </a:r>
          </a:p>
          <a:p>
            <a:r>
              <a:rPr lang="de-DE" dirty="0" smtClean="0"/>
              <a:t>Studien zeigen unterm Strich eine schwarze Null bei der Beschäftigungsentwicklung. Die Klimatransformation ist weder Job-Motor noch Job-Killer!</a:t>
            </a:r>
          </a:p>
          <a:p>
            <a:pPr lvl="1"/>
            <a:r>
              <a:rPr lang="de-DE" dirty="0" smtClean="0"/>
              <a:t>Das Beispiel der „Jobwende-Studie“ der Friedrich-Ebert-Stiftung zeigt einen Beschäftigungszuwachs in den Leitmärkten regenerative </a:t>
            </a:r>
            <a:r>
              <a:rPr lang="de-DE" dirty="0"/>
              <a:t>Energiewirtschaft, Energieeffizienz und klimafreundliche </a:t>
            </a:r>
            <a:r>
              <a:rPr lang="de-DE" dirty="0" smtClean="0"/>
              <a:t>Mobilität, aber auch Beschäftigungsverluste in anderen, gut organisierten Sektoren.</a:t>
            </a:r>
          </a:p>
          <a:p>
            <a:pPr lvl="1"/>
            <a:r>
              <a:rPr lang="de-DE" dirty="0" smtClean="0"/>
              <a:t>Aber: Gravierende Verschiebungen zwischen Wirtschaftsbereichen und Regionen </a:t>
            </a:r>
            <a:r>
              <a:rPr lang="de-DE" dirty="0" smtClean="0">
                <a:sym typeface="Wingdings" panose="05000000000000000000" pitchFamily="2" charset="2"/>
              </a:rPr>
              <a:t> Gestaltung der Transformation notwendig</a:t>
            </a:r>
            <a:r>
              <a:rPr lang="de-DE" dirty="0" smtClean="0"/>
              <a:t> </a:t>
            </a:r>
          </a:p>
          <a:p>
            <a:pPr lvl="1"/>
            <a:r>
              <a:rPr lang="de-DE" dirty="0"/>
              <a:t>Gute Arbeitsbedingungen in der </a:t>
            </a:r>
            <a:r>
              <a:rPr lang="de-DE" dirty="0" smtClean="0"/>
              <a:t>Transformation sicherstellen.</a:t>
            </a:r>
            <a:endParaRPr lang="de-DE" dirty="0"/>
          </a:p>
          <a:p>
            <a:pPr lvl="1"/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7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Industrie im besonderen Fokus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r>
              <a:rPr lang="de-DE" dirty="0"/>
              <a:t>Geschlossene Wertschöpfungsketten fördern Innovationen und sind Grundlage für die Produktion klimaschonender Technologien.</a:t>
            </a:r>
          </a:p>
          <a:p>
            <a:r>
              <a:rPr lang="de-DE" dirty="0" smtClean="0"/>
              <a:t>Industrielle Wertschöpfung ist die Grundlage für das hohe Wohlstandsniveau und bietet tarifgebundene und mitbestimmte Arbeitsplätze.</a:t>
            </a:r>
          </a:p>
          <a:p>
            <a:r>
              <a:rPr lang="de-DE" dirty="0" smtClean="0"/>
              <a:t>Wir brauchen auch in Zukunft industrielle Produkte und tarifgebundene Arbeitsplätze! Aber: Produktion wird sich verändern müssen, um Klimaziele zu erreichen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Investitionen!</a:t>
            </a:r>
          </a:p>
          <a:p>
            <a:r>
              <a:rPr lang="de-DE" b="1" dirty="0" smtClean="0"/>
              <a:t>Zentrale Aufgabe: Erhalt industrieller Wertschöpfung unter den Bedingungen von Klimaschutzanforderungen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20"/>
          </p:nvPr>
        </p:nvSpPr>
        <p:spPr>
          <a:xfrm>
            <a:off x="457881" y="6597351"/>
            <a:ext cx="6984000" cy="144000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</p:spTree>
    <p:extLst>
      <p:ext uri="{BB962C8B-B14F-4D97-AF65-F5344CB8AC3E}">
        <p14:creationId xmlns:p14="http://schemas.microsoft.com/office/powerpoint/2010/main" val="33887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463036" cy="1800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6000" i="1" dirty="0">
                <a:solidFill>
                  <a:schemeClr val="tx1"/>
                </a:solidFill>
              </a:rPr>
              <a:t>3</a:t>
            </a:r>
            <a:r>
              <a:rPr lang="de-DE" sz="6000" i="1" dirty="0" smtClean="0">
                <a:solidFill>
                  <a:schemeClr val="tx1"/>
                </a:solidFill>
              </a:rPr>
              <a:t>. Anforderungen an eine gerechte Transformation</a:t>
            </a:r>
            <a:endParaRPr lang="de-DE" sz="6000" i="1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/>
              <a:t>Wohlstand und </a:t>
            </a:r>
            <a:r>
              <a:rPr lang="de-DE" dirty="0" smtClean="0"/>
              <a:t>Nachhaltigkeit erfordern </a:t>
            </a:r>
            <a:r>
              <a:rPr lang="de-DE" dirty="0"/>
              <a:t>massiven Investitionen 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2051720" y="1326964"/>
            <a:ext cx="5058855" cy="520448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2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„Mehr Klimaschutz heißt mehr Investitionen“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512422"/>
            <a:ext cx="7984334" cy="4503334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24128" y="6212175"/>
            <a:ext cx="2880320" cy="38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000" kern="0" noProof="0" dirty="0" smtClean="0">
                <a:solidFill>
                  <a:srgbClr val="595959"/>
                </a:solidFill>
              </a:rPr>
              <a:t>Quelle: BDI „Klimapfade für Deutschland“ 2018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DGB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15616" y="5896735"/>
            <a:ext cx="311758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de-DE" sz="1400" dirty="0" smtClean="0"/>
              <a:t>*Referenzszenario erreicht 61% THG-Reduktion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20"/>
          </p:nvPr>
        </p:nvSpPr>
        <p:spPr>
          <a:xfrm>
            <a:off x="457881" y="6597351"/>
            <a:ext cx="6984000" cy="144000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</p:spTree>
    <p:extLst>
      <p:ext uri="{BB962C8B-B14F-4D97-AF65-F5344CB8AC3E}">
        <p14:creationId xmlns:p14="http://schemas.microsoft.com/office/powerpoint/2010/main" val="6165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Investitionen für Klimaschutz voranbringen und gerecht finanzieren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Öffentliche Investitionen steigern</a:t>
            </a:r>
          </a:p>
          <a:p>
            <a:pPr lvl="1"/>
            <a:r>
              <a:rPr lang="de-DE" dirty="0" smtClean="0"/>
              <a:t>Investitionsoffensive u.a. in Klimaschutzmaßnahmen</a:t>
            </a:r>
          </a:p>
          <a:p>
            <a:r>
              <a:rPr lang="de-DE" dirty="0" smtClean="0"/>
              <a:t>Rahmen für mehr </a:t>
            </a:r>
            <a:r>
              <a:rPr lang="de-DE" dirty="0"/>
              <a:t>private </a:t>
            </a:r>
            <a:r>
              <a:rPr lang="de-DE" dirty="0" smtClean="0"/>
              <a:t>Investitionen schaffen</a:t>
            </a:r>
          </a:p>
          <a:p>
            <a:pPr lvl="1"/>
            <a:r>
              <a:rPr lang="de-DE" dirty="0" smtClean="0"/>
              <a:t>Handlungsfähiger </a:t>
            </a:r>
            <a:r>
              <a:rPr lang="de-DE" dirty="0"/>
              <a:t>Staat kann mit strategischen Investitionen Transformation lenken, gute Arbeit gestalten und Rahmen für Modernisierung setzen</a:t>
            </a:r>
          </a:p>
          <a:p>
            <a:pPr lvl="2"/>
            <a:r>
              <a:rPr lang="fr-FR" dirty="0" err="1" smtClean="0"/>
              <a:t>Investitionslenkung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err="1"/>
              <a:t>u.a</a:t>
            </a:r>
            <a:r>
              <a:rPr lang="fr-FR" dirty="0"/>
              <a:t>. </a:t>
            </a:r>
            <a:r>
              <a:rPr lang="fr-FR" dirty="0" err="1"/>
              <a:t>Transformationsfonds</a:t>
            </a:r>
            <a:r>
              <a:rPr lang="fr-FR" dirty="0"/>
              <a:t>, </a:t>
            </a:r>
            <a:r>
              <a:rPr lang="fr-FR" dirty="0" err="1" smtClean="0"/>
              <a:t>Klimaschutzverträge</a:t>
            </a:r>
            <a:r>
              <a:rPr lang="fr-FR" dirty="0" smtClean="0"/>
              <a:t>, </a:t>
            </a:r>
            <a:r>
              <a:rPr lang="fr-FR" dirty="0"/>
              <a:t>…)</a:t>
            </a:r>
          </a:p>
          <a:p>
            <a:pPr lvl="2"/>
            <a:r>
              <a:rPr lang="de-DE" dirty="0"/>
              <a:t>Umweltökonomische Instrumente </a:t>
            </a:r>
            <a:r>
              <a:rPr lang="de-DE" dirty="0" smtClean="0"/>
              <a:t>(wie CO2-Steuern, etc.) </a:t>
            </a:r>
            <a:r>
              <a:rPr lang="de-DE" dirty="0"/>
              <a:t>dosiert einsetzen </a:t>
            </a:r>
            <a:r>
              <a:rPr lang="de-DE" dirty="0" smtClean="0"/>
              <a:t>und sozial gerecht ausgestalten</a:t>
            </a:r>
            <a:endParaRPr lang="de-DE" dirty="0"/>
          </a:p>
          <a:p>
            <a:r>
              <a:rPr lang="de-DE" dirty="0"/>
              <a:t>Gerechte Finanzierung </a:t>
            </a:r>
            <a:r>
              <a:rPr lang="de-DE" dirty="0" smtClean="0"/>
              <a:t>durchsetzen, hohe Einkommen und Vermögen stärker besteuern </a:t>
            </a:r>
            <a:r>
              <a:rPr lang="de-DE" dirty="0"/>
              <a:t>(DGB-Steuerkonzept)</a:t>
            </a:r>
          </a:p>
          <a:p>
            <a:endParaRPr lang="de-DE" dirty="0" smtClean="0"/>
          </a:p>
          <a:p>
            <a:endParaRPr lang="de-DE" dirty="0" smtClean="0"/>
          </a:p>
          <a:p>
            <a:pPr marL="269875" lvl="1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5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Gute Arbeit in der Transformation durchsetzen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r>
              <a:rPr lang="de-DE" dirty="0"/>
              <a:t>Mitbestimmung stärken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/>
              <a:t>Montanmitbestimmung für die </a:t>
            </a:r>
            <a:r>
              <a:rPr lang="de-DE" dirty="0" smtClean="0"/>
              <a:t>Energiewende?!</a:t>
            </a:r>
            <a:endParaRPr lang="de-DE" dirty="0"/>
          </a:p>
          <a:p>
            <a:r>
              <a:rPr lang="de-DE" dirty="0" smtClean="0"/>
              <a:t>Weiterbildung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smtClean="0"/>
              <a:t>Fachkräfte </a:t>
            </a:r>
            <a:r>
              <a:rPr lang="de-DE" dirty="0"/>
              <a:t>von heute müssen auch die Fachkräfte von morgen sein</a:t>
            </a:r>
          </a:p>
          <a:p>
            <a:r>
              <a:rPr lang="de-DE" dirty="0"/>
              <a:t>Faire Löhne zur Stabilisierung der Primärverteilung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Tarifbindung</a:t>
            </a:r>
          </a:p>
          <a:p>
            <a:r>
              <a:rPr lang="de-DE" dirty="0" smtClean="0"/>
              <a:t>Starker Sozialstaat </a:t>
            </a:r>
            <a:r>
              <a:rPr lang="de-DE" dirty="0" smtClean="0">
                <a:sym typeface="Wingdings" panose="05000000000000000000" pitchFamily="2" charset="2"/>
              </a:rPr>
              <a:t> Sicherheit im Wandel (Beispiel: Anpassungsgeld für Bergleute und Kraftwerker)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Relevante Akteure in den Veränderungsprozess einbeziehen (Beispiel: Strukturwandelkommission)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4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Transformation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>
          <a:xfrm>
            <a:off x="8388424" y="6525342"/>
            <a:ext cx="360000" cy="144017"/>
          </a:xfrm>
        </p:spPr>
        <p:txBody>
          <a:bodyPr/>
          <a:lstStyle/>
          <a:p>
            <a:fld id="{AFD614E4-375A-4EDC-BFFF-A8EED9A9DFC6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6" name="Inhaltsplatzhalter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040" y="1844675"/>
            <a:ext cx="5752121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Strukturwandel vor Ort gestalten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r>
              <a:rPr lang="de-DE" dirty="0"/>
              <a:t>Bestimmte </a:t>
            </a:r>
            <a:r>
              <a:rPr lang="de-DE" dirty="0" smtClean="0"/>
              <a:t>Regionen sind </a:t>
            </a:r>
            <a:r>
              <a:rPr lang="de-DE" dirty="0"/>
              <a:t>aufgrund ihrer Wirtschaftsstruktur stärker vom Strukturwandel </a:t>
            </a:r>
            <a:r>
              <a:rPr lang="de-DE" dirty="0" smtClean="0"/>
              <a:t>betroffen als andere.</a:t>
            </a:r>
          </a:p>
          <a:p>
            <a:r>
              <a:rPr lang="de-DE" dirty="0" smtClean="0"/>
              <a:t>Proaktive Strukturpolitik: Politische </a:t>
            </a:r>
            <a:r>
              <a:rPr lang="de-DE" dirty="0"/>
              <a:t>Maßnahmen </a:t>
            </a:r>
            <a:r>
              <a:rPr lang="de-DE" dirty="0" smtClean="0"/>
              <a:t>müssen sich auf die regionalen Herausforderungen beziehen und vorausschauend ansetzen. Es darf nicht erst gehandelt werden, wenn Beschäftigung </a:t>
            </a:r>
            <a:r>
              <a:rPr lang="de-DE" dirty="0"/>
              <a:t>im großem Umfang abgebaut wurde.</a:t>
            </a:r>
          </a:p>
          <a:p>
            <a:r>
              <a:rPr lang="de-DE" dirty="0"/>
              <a:t>Wichtige regionale Ansätze </a:t>
            </a:r>
            <a:r>
              <a:rPr lang="de-DE" dirty="0" smtClean="0"/>
              <a:t>dafür sind</a:t>
            </a:r>
            <a:endParaRPr lang="de-DE" dirty="0"/>
          </a:p>
          <a:p>
            <a:pPr lvl="1"/>
            <a:r>
              <a:rPr lang="de-DE" dirty="0"/>
              <a:t>Transformationslotsen</a:t>
            </a:r>
          </a:p>
          <a:p>
            <a:pPr lvl="1"/>
            <a:r>
              <a:rPr lang="de-DE" dirty="0" smtClean="0"/>
              <a:t>Transformationsräte</a:t>
            </a:r>
            <a:endParaRPr lang="de-DE" dirty="0">
              <a:solidFill>
                <a:schemeClr val="accent1"/>
              </a:solidFill>
            </a:endParaRP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4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Anforderungen an die Transformation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2143152" y="1844675"/>
            <a:ext cx="4425897" cy="432117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79512" y="621099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de-DE" sz="1600" dirty="0" smtClean="0">
                <a:solidFill>
                  <a:srgbClr val="000000"/>
                </a:solidFill>
              </a:rPr>
              <a:t>Klimaschutz</a:t>
            </a:r>
            <a:r>
              <a:rPr lang="de-DE" sz="1600" dirty="0">
                <a:solidFill>
                  <a:srgbClr val="000000"/>
                </a:solidFill>
              </a:rPr>
              <a:t>, Gute Arbeit und nachhaltiger Wohlstand sind </a:t>
            </a:r>
            <a:r>
              <a:rPr lang="de-DE" sz="1600" dirty="0" smtClean="0">
                <a:solidFill>
                  <a:srgbClr val="000000"/>
                </a:solidFill>
              </a:rPr>
              <a:t>Bedingungen </a:t>
            </a:r>
            <a:r>
              <a:rPr lang="de-DE" sz="1600" dirty="0">
                <a:solidFill>
                  <a:srgbClr val="000000"/>
                </a:solidFill>
              </a:rPr>
              <a:t>für </a:t>
            </a:r>
            <a:r>
              <a:rPr lang="de-DE" sz="1600" dirty="0" smtClean="0">
                <a:solidFill>
                  <a:srgbClr val="000000"/>
                </a:solidFill>
              </a:rPr>
              <a:t>ein erfolgreiche </a:t>
            </a:r>
            <a:r>
              <a:rPr lang="de-DE" sz="1600" dirty="0">
                <a:solidFill>
                  <a:srgbClr val="000000"/>
                </a:solidFill>
              </a:rPr>
              <a:t>Transformation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6569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Referenten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Bundesvorstandsverwaltung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Frederik Moch/ Leon Krüger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Henriette-Hertz-Platz 2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10178 Berlin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30 240 60 303/ 345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97650"/>
            <a:ext cx="360362" cy="144463"/>
          </a:xfrm>
        </p:spPr>
        <p:txBody>
          <a:bodyPr/>
          <a:lstStyle/>
          <a:p>
            <a:fld id="{AFD614E4-375A-4EDC-BFFF-A8EED9A9DFC6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7544" y="1839718"/>
            <a:ext cx="8064500" cy="1433395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>
                <a:solidFill>
                  <a:schemeClr val="tx1"/>
                </a:solidFill>
              </a:rPr>
              <a:t>Vielen Dank für eure Aufmerksamkeit!</a:t>
            </a:r>
            <a:endParaRPr lang="de-DE" sz="3600" dirty="0">
              <a:solidFill>
                <a:schemeClr val="tx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7" r="8991"/>
          <a:stretch/>
        </p:blipFill>
        <p:spPr>
          <a:xfrm>
            <a:off x="6300192" y="4659874"/>
            <a:ext cx="2304256" cy="1446427"/>
          </a:xfrm>
          <a:prstGeom prst="ellipse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3570166" y="5837967"/>
            <a:ext cx="2658018" cy="255509"/>
          </a:xfrm>
        </p:spPr>
        <p:txBody>
          <a:bodyPr>
            <a:normAutofit/>
          </a:bodyPr>
          <a:lstStyle/>
          <a:p>
            <a:r>
              <a:rPr lang="de-DE" dirty="0" smtClean="0">
                <a:hlinkClick r:id="rId4"/>
              </a:rPr>
              <a:t>Frederik.Moch@dgb.de</a:t>
            </a:r>
            <a:r>
              <a:rPr lang="de-DE" dirty="0" smtClean="0"/>
              <a:t>/ </a:t>
            </a:r>
            <a:r>
              <a:rPr lang="de-DE" dirty="0" smtClean="0">
                <a:hlinkClick r:id="rId5"/>
              </a:rPr>
              <a:t>leon.krueger@dgb.de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0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Pfeil nach unten 5"/>
          <p:cNvSpPr/>
          <p:nvPr/>
        </p:nvSpPr>
        <p:spPr>
          <a:xfrm rot="16200000">
            <a:off x="711953" y="1984008"/>
            <a:ext cx="432048" cy="1017775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smtClean="0"/>
          </a:p>
        </p:txBody>
      </p:sp>
      <p:sp>
        <p:nvSpPr>
          <p:cNvPr id="7" name="Pfeil nach unten 6"/>
          <p:cNvSpPr/>
          <p:nvPr/>
        </p:nvSpPr>
        <p:spPr>
          <a:xfrm rot="16200000">
            <a:off x="711954" y="4925027"/>
            <a:ext cx="432048" cy="1017775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smtClean="0"/>
          </a:p>
        </p:txBody>
      </p:sp>
      <p:sp>
        <p:nvSpPr>
          <p:cNvPr id="8" name="Textfeld 7"/>
          <p:cNvSpPr txBox="1"/>
          <p:nvPr/>
        </p:nvSpPr>
        <p:spPr>
          <a:xfrm>
            <a:off x="1691680" y="1892730"/>
            <a:ext cx="6914884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2400" dirty="0" smtClean="0"/>
              <a:t>Die Transformation hin zu einer nachhaltigen und klimaneutralen Volkswirtschaft ist unausweichlich. Gesellschaft und Wirtschaft stehen in den kommenden drei Dekaden vor einem fundamentalen Umbau.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75858" y="5027099"/>
            <a:ext cx="6914884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2400" dirty="0" smtClean="0"/>
              <a:t>Die Transformation darf nicht mit Beschäftigungsverlusten oder einer </a:t>
            </a:r>
            <a:r>
              <a:rPr lang="de-DE" sz="2400" dirty="0" err="1" smtClean="0"/>
              <a:t>Prekarisierungswelle</a:t>
            </a:r>
            <a:r>
              <a:rPr lang="de-DE" sz="2400" dirty="0" smtClean="0"/>
              <a:t> einhergehen. Für die Gewerkschaften gehören die soziale und die ökologische Frage untrennbar zusammen.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75858" y="3656320"/>
            <a:ext cx="6914884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2400" dirty="0"/>
              <a:t>Die politischen Ziele </a:t>
            </a:r>
            <a:r>
              <a:rPr lang="de-DE" sz="2400" dirty="0" smtClean="0"/>
              <a:t>zur Erreichung der Klimaneutralität sind </a:t>
            </a:r>
            <a:r>
              <a:rPr lang="de-DE" sz="2400" dirty="0"/>
              <a:t>weitestgehend gesetzt, jetzt geht es um die </a:t>
            </a:r>
            <a:r>
              <a:rPr lang="de-DE" sz="2400" dirty="0" smtClean="0"/>
              <a:t>Umsetzung und Zielerreichung.</a:t>
            </a:r>
            <a:endParaRPr lang="de-DE" sz="2400" dirty="0"/>
          </a:p>
        </p:txBody>
      </p:sp>
      <p:sp>
        <p:nvSpPr>
          <p:cNvPr id="11" name="Pfeil nach unten 10"/>
          <p:cNvSpPr/>
          <p:nvPr/>
        </p:nvSpPr>
        <p:spPr>
          <a:xfrm rot="16200000">
            <a:off x="711954" y="3562932"/>
            <a:ext cx="432048" cy="1017775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smtClean="0"/>
          </a:p>
        </p:txBody>
      </p:sp>
    </p:spTree>
    <p:extLst>
      <p:ext uri="{BB962C8B-B14F-4D97-AF65-F5344CB8AC3E}">
        <p14:creationId xmlns:p14="http://schemas.microsoft.com/office/powerpoint/2010/main" val="30566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Pfeil nach unten 5"/>
          <p:cNvSpPr/>
          <p:nvPr/>
        </p:nvSpPr>
        <p:spPr>
          <a:xfrm rot="16200000">
            <a:off x="741172" y="1677288"/>
            <a:ext cx="432048" cy="1017775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smtClean="0"/>
          </a:p>
        </p:txBody>
      </p:sp>
      <p:sp>
        <p:nvSpPr>
          <p:cNvPr id="7" name="Pfeil nach unten 6"/>
          <p:cNvSpPr/>
          <p:nvPr/>
        </p:nvSpPr>
        <p:spPr>
          <a:xfrm rot="16200000">
            <a:off x="744284" y="4288265"/>
            <a:ext cx="432048" cy="1017775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1691680" y="1586010"/>
            <a:ext cx="6914884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2400" dirty="0" smtClean="0"/>
              <a:t>Beschäftigte sind in mehrfacher Hinsicht vom Klimawandel betroffen (am Arbeitsplatz, als Verbraucher*innen oder durch den Wandel in einzelnen Unternehmen/ Branchen).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696886" y="4235604"/>
            <a:ext cx="6914884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2400" dirty="0" smtClean="0"/>
              <a:t>Der Umbau der Industrie ist aufgrund der hohen CO2-Emissionen, der guten Arbeitsbedingungen und der zukünftigen Notwendigkeit ihrer Produkte von besonderer Relevanz.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74" y="3256947"/>
            <a:ext cx="1036410" cy="46943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691680" y="3076164"/>
            <a:ext cx="691488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2400" dirty="0" smtClean="0"/>
              <a:t>Die Industrie und die Energiewirtschaft stehen unter einem stärkeren Transformationsdruck als andere Branchen. </a:t>
            </a:r>
          </a:p>
        </p:txBody>
      </p:sp>
    </p:spTree>
    <p:extLst>
      <p:ext uri="{BB962C8B-B14F-4D97-AF65-F5344CB8AC3E}">
        <p14:creationId xmlns:p14="http://schemas.microsoft.com/office/powerpoint/2010/main" val="24538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Akzeptanz </a:t>
            </a:r>
            <a:r>
              <a:rPr lang="de-DE" dirty="0"/>
              <a:t>von Klimaschutzmaßnahmen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828028" cy="271576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63583"/>
            <a:ext cx="4860032" cy="273376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70448"/>
            <a:ext cx="3075903" cy="2072630"/>
          </a:xfrm>
          <a:prstGeom prst="rect">
            <a:avLst/>
          </a:prstGeom>
        </p:spPr>
      </p:pic>
      <p:sp>
        <p:nvSpPr>
          <p:cNvPr id="9" name="Fußzeilenplatzhalter 3"/>
          <p:cNvSpPr>
            <a:spLocks noGrp="1"/>
          </p:cNvSpPr>
          <p:nvPr>
            <p:ph type="ftr" sz="quarter" idx="20"/>
          </p:nvPr>
        </p:nvSpPr>
        <p:spPr>
          <a:xfrm>
            <a:off x="457881" y="6597351"/>
            <a:ext cx="6984000" cy="144000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Name, 17.04.2021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71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Transformationsrat Rheinland-Pfalz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Einberufen von der Landesregierung, um </a:t>
            </a:r>
            <a:r>
              <a:rPr lang="de-DE" dirty="0"/>
              <a:t>in einem breiten arbeitsmarkt- und wirtschaftspolitischem Bündnis </a:t>
            </a:r>
            <a:r>
              <a:rPr lang="de-DE" dirty="0" smtClean="0"/>
              <a:t>:</a:t>
            </a:r>
            <a:endParaRPr lang="de-DE" dirty="0"/>
          </a:p>
          <a:p>
            <a:pPr lvl="2"/>
            <a:r>
              <a:rPr lang="de-DE" dirty="0"/>
              <a:t>Bewusstsein für die Herausforderungen der Transformation zu schaffen und </a:t>
            </a:r>
          </a:p>
          <a:p>
            <a:pPr lvl="2"/>
            <a:r>
              <a:rPr lang="de-DE" dirty="0"/>
              <a:t>konkrete landespolitische Maßnahmen zur Begleitung und Gestaltung der Transformation zu verabreden</a:t>
            </a:r>
            <a:r>
              <a:rPr lang="de-DE" dirty="0" smtClean="0"/>
              <a:t>.</a:t>
            </a:r>
          </a:p>
          <a:p>
            <a:pPr lvl="1"/>
            <a:r>
              <a:rPr lang="de-DE" dirty="0"/>
              <a:t>Es wurden Einzelmaßnahmen in folgenden Handlungsfeldern verabredet: </a:t>
            </a:r>
          </a:p>
          <a:p>
            <a:pPr lvl="2"/>
            <a:r>
              <a:rPr lang="de-DE" dirty="0"/>
              <a:t>Beschäftigung, Qualifizierung und Weiterbildung</a:t>
            </a:r>
          </a:p>
          <a:p>
            <a:pPr lvl="2"/>
            <a:r>
              <a:rPr lang="de-DE" dirty="0"/>
              <a:t>Berufliche Bildung</a:t>
            </a:r>
          </a:p>
          <a:p>
            <a:pPr lvl="2"/>
            <a:r>
              <a:rPr lang="de-DE" dirty="0"/>
              <a:t>Forschungs- und Investitionsförderung</a:t>
            </a:r>
          </a:p>
          <a:p>
            <a:pPr lvl="2"/>
            <a:r>
              <a:rPr lang="de-DE" dirty="0"/>
              <a:t>Erneuerbare Energien und </a:t>
            </a:r>
            <a:r>
              <a:rPr lang="de-DE" dirty="0" smtClean="0"/>
              <a:t>Wasserstoffstrategie</a:t>
            </a:r>
          </a:p>
          <a:p>
            <a:r>
              <a:rPr lang="de-DE" dirty="0"/>
              <a:t>Akteure: </a:t>
            </a:r>
            <a:r>
              <a:rPr lang="de-DE" dirty="0" smtClean="0"/>
              <a:t>Landesregierung, Gewerkschaften (DGB</a:t>
            </a:r>
            <a:r>
              <a:rPr lang="de-DE" dirty="0"/>
              <a:t>, IG Metall, IG BCE und TBS </a:t>
            </a:r>
            <a:r>
              <a:rPr lang="de-DE" dirty="0" smtClean="0"/>
              <a:t>RLP</a:t>
            </a:r>
            <a:r>
              <a:rPr lang="de-DE" dirty="0"/>
              <a:t>), Wirtschaft (LVU RLP und VCI RLP), Kammern (IHKs und </a:t>
            </a:r>
            <a:r>
              <a:rPr lang="de-DE" dirty="0" smtClean="0"/>
              <a:t>HWKs) und BA</a:t>
            </a:r>
            <a:endParaRPr lang="de-DE" dirty="0"/>
          </a:p>
          <a:p>
            <a:endParaRPr lang="de-DE" dirty="0"/>
          </a:p>
          <a:p>
            <a:pPr lvl="2"/>
            <a:endParaRPr lang="de-DE" dirty="0" smtClean="0"/>
          </a:p>
          <a:p>
            <a:pPr marL="539750" lvl="2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>
                <a:solidFill>
                  <a:prstClr val="black"/>
                </a:solidFill>
              </a:rPr>
              <a:pPr/>
              <a:t>26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20"/>
          </p:nvPr>
        </p:nvSpPr>
        <p:spPr>
          <a:xfrm>
            <a:off x="457881" y="6597351"/>
            <a:ext cx="6984000" cy="144000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Name, 17.04.2021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1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Name, 17.04.2021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6" name="Pfeil nach unten 5"/>
          <p:cNvSpPr/>
          <p:nvPr/>
        </p:nvSpPr>
        <p:spPr>
          <a:xfrm rot="16200000">
            <a:off x="727931" y="2168247"/>
            <a:ext cx="432048" cy="1017775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smtClean="0"/>
          </a:p>
        </p:txBody>
      </p:sp>
      <p:sp>
        <p:nvSpPr>
          <p:cNvPr id="7" name="Pfeil nach unten 6"/>
          <p:cNvSpPr/>
          <p:nvPr/>
        </p:nvSpPr>
        <p:spPr>
          <a:xfrm rot="16200000">
            <a:off x="727932" y="3454929"/>
            <a:ext cx="432048" cy="1017775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smtClean="0"/>
          </a:p>
        </p:txBody>
      </p:sp>
      <p:sp>
        <p:nvSpPr>
          <p:cNvPr id="8" name="Textfeld 7"/>
          <p:cNvSpPr txBox="1"/>
          <p:nvPr/>
        </p:nvSpPr>
        <p:spPr>
          <a:xfrm>
            <a:off x="1691680" y="2076969"/>
            <a:ext cx="6914884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2400" dirty="0" smtClean="0"/>
              <a:t>Strukturwandel hat immer eine regionale Dimension. Bestimmte Länder, Städte und Kommen sind aufgrund ihrer Wirtschaftsstruktur stärker vom Strukturwandel betroffen.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91680" y="3363653"/>
            <a:ext cx="6914884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2400" dirty="0" smtClean="0"/>
              <a:t>Wir brauchen Strategien, Ansätze und politische Maßnahmen, die auf die Besonderheiten der betroffenen Regionen zugeschnitten sind.</a:t>
            </a:r>
          </a:p>
        </p:txBody>
      </p:sp>
      <p:sp>
        <p:nvSpPr>
          <p:cNvPr id="10" name="Pfeil nach unten 9"/>
          <p:cNvSpPr/>
          <p:nvPr/>
        </p:nvSpPr>
        <p:spPr>
          <a:xfrm rot="16200000">
            <a:off x="732563" y="4646157"/>
            <a:ext cx="432048" cy="1017775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1702607" y="4634422"/>
            <a:ext cx="6914884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2400" dirty="0" smtClean="0"/>
              <a:t>Gewerkschaften und Betriebsräte sind zentrale Akteure bei der Gestaltung von Transformationsprozessen, weil sie die Herausforderungen in den Regionen und Betrieben kennen.</a:t>
            </a:r>
          </a:p>
        </p:txBody>
      </p:sp>
    </p:spTree>
    <p:extLst>
      <p:ext uri="{BB962C8B-B14F-4D97-AF65-F5344CB8AC3E}">
        <p14:creationId xmlns:p14="http://schemas.microsoft.com/office/powerpoint/2010/main" val="40287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9"/>
          </p:nvPr>
        </p:nvSpPr>
        <p:spPr>
          <a:xfrm>
            <a:off x="468313" y="1844675"/>
            <a:ext cx="8318251" cy="432117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e-DE" dirty="0" smtClean="0"/>
              <a:t>Ausgangslage</a:t>
            </a:r>
          </a:p>
          <a:p>
            <a:pPr marL="457200" indent="-457200">
              <a:buAutoNum type="arabicPeriod"/>
            </a:pPr>
            <a:r>
              <a:rPr lang="de-DE" dirty="0" smtClean="0"/>
              <a:t>Transformation und Beschäftigung</a:t>
            </a:r>
          </a:p>
          <a:p>
            <a:pPr marL="457200" indent="-457200">
              <a:buAutoNum type="arabicPeriod"/>
            </a:pPr>
            <a:r>
              <a:rPr lang="de-DE" dirty="0" smtClean="0"/>
              <a:t>Anforderungen an eine gerechte Transformation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20"/>
          </p:nvPr>
        </p:nvSpPr>
        <p:spPr>
          <a:xfrm>
            <a:off x="457881" y="6597351"/>
            <a:ext cx="6984000" cy="144000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DGB-BVV, Frederik Moch/ Leon Krüger, 17.04.2021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463036" cy="136815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6000" i="1" dirty="0" smtClean="0">
                <a:solidFill>
                  <a:schemeClr val="tx1"/>
                </a:solidFill>
              </a:rPr>
              <a:t>1. Ausgangslage</a:t>
            </a:r>
            <a:endParaRPr lang="de-DE" sz="6000" i="1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4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Klimawandel bedroht die Zukunft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316290" cy="421086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5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333184"/>
            <a:ext cx="6839991" cy="1016760"/>
          </a:xfrm>
        </p:spPr>
        <p:txBody>
          <a:bodyPr/>
          <a:lstStyle/>
          <a:p>
            <a:r>
              <a:rPr lang="en-US" dirty="0" err="1" smtClean="0"/>
              <a:t>Entwicklung</a:t>
            </a:r>
            <a:r>
              <a:rPr lang="en-US" dirty="0" smtClean="0"/>
              <a:t> der CO2-Emissionen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6</a:t>
            </a:fld>
            <a:endParaRPr lang="de-DE"/>
          </a:p>
        </p:txBody>
      </p:sp>
      <p:grpSp>
        <p:nvGrpSpPr>
          <p:cNvPr id="14" name="Gruppieren 13"/>
          <p:cNvGrpSpPr/>
          <p:nvPr/>
        </p:nvGrpSpPr>
        <p:grpSpPr>
          <a:xfrm>
            <a:off x="755576" y="1706324"/>
            <a:ext cx="7011193" cy="4679283"/>
            <a:chOff x="2208212" y="1561681"/>
            <a:chExt cx="7775575" cy="5290651"/>
          </a:xfrm>
        </p:grpSpPr>
        <p:graphicFrame>
          <p:nvGraphicFramePr>
            <p:cNvPr id="15" name="Inhaltsplatzhalter 8"/>
            <p:cNvGraphicFramePr>
              <a:graphicFrameLocks/>
            </p:cNvGraphicFramePr>
            <p:nvPr>
              <p:extLst/>
            </p:nvPr>
          </p:nvGraphicFramePr>
          <p:xfrm>
            <a:off x="2208212" y="1718277"/>
            <a:ext cx="7775575" cy="3240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feld 15"/>
            <p:cNvSpPr txBox="1"/>
            <p:nvPr/>
          </p:nvSpPr>
          <p:spPr>
            <a:xfrm>
              <a:off x="8824185" y="1561681"/>
              <a:ext cx="1044048" cy="31319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 smtClean="0">
                  <a:solidFill>
                    <a:srgbClr val="000000"/>
                  </a:solidFill>
                  <a:latin typeface="DGB" panose="020B0406020204020204" pitchFamily="34" charset="0"/>
                  <a:cs typeface="Times New Roman" panose="02020603050405020304" pitchFamily="18" charset="0"/>
                </a:rPr>
                <a:t>Weltweit </a:t>
              </a:r>
              <a:r>
                <a:rPr lang="de-DE" sz="1200" dirty="0" smtClean="0"/>
                <a:t>37.887</a:t>
              </a:r>
              <a:endParaRPr lang="de-DE" sz="1200" dirty="0">
                <a:solidFill>
                  <a:srgbClr val="000000"/>
                </a:solidFill>
                <a:latin typeface="DGB" panose="020B040602020402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Inhaltsplatzhalter 17"/>
            <p:cNvGraphicFramePr>
              <a:graphicFrameLocks/>
            </p:cNvGraphicFramePr>
            <p:nvPr>
              <p:extLst/>
            </p:nvPr>
          </p:nvGraphicFramePr>
          <p:xfrm>
            <a:off x="2425133" y="4405994"/>
            <a:ext cx="7558654" cy="2446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Textfeld 17"/>
            <p:cNvSpPr txBox="1"/>
            <p:nvPr/>
          </p:nvSpPr>
          <p:spPr>
            <a:xfrm>
              <a:off x="2425132" y="5122510"/>
              <a:ext cx="1259140" cy="4871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lvl="0"/>
              <a:r>
                <a:rPr lang="de-DE" sz="1100" dirty="0" smtClean="0">
                  <a:solidFill>
                    <a:srgbClr val="000000"/>
                  </a:solidFill>
                </a:rPr>
                <a:t>In Mio. Tonnen</a:t>
              </a:r>
            </a:p>
            <a:p>
              <a:pPr lvl="0"/>
              <a:r>
                <a:rPr lang="de-DE" sz="1100" dirty="0" smtClean="0"/>
                <a:t>2018</a:t>
              </a:r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010197" y="6212176"/>
            <a:ext cx="2592288" cy="17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DGB" panose="020B0406020204020204" pitchFamily="34" charset="0"/>
                <a:cs typeface="Times New Roman" panose="02020603050405020304" pitchFamily="18" charset="0"/>
              </a:rPr>
              <a:t>Quelle: </a:t>
            </a: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DGB"/>
                <a:cs typeface="Times New Roman" panose="02020603050405020304" pitchFamily="18" charset="0"/>
              </a:rPr>
              <a:t>European </a:t>
            </a:r>
            <a:r>
              <a:rPr kumimoji="0" lang="de-DE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DGB"/>
                <a:cs typeface="Times New Roman" panose="02020603050405020304" pitchFamily="18" charset="0"/>
              </a:rPr>
              <a:t>Commission</a:t>
            </a:r>
            <a:r>
              <a:rPr kumimoji="0" lang="de-DE" sz="1000" b="0" i="0" u="none" strike="noStrike" kern="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DGB"/>
                <a:cs typeface="Times New Roman" panose="02020603050405020304" pitchFamily="18" charset="0"/>
              </a:rPr>
              <a:t> (EDGAR) </a:t>
            </a: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DGB"/>
                <a:cs typeface="Times New Roman" panose="02020603050405020304" pitchFamily="18" charset="0"/>
              </a:rPr>
              <a:t>2020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DGB"/>
              <a:cs typeface="Times New Roman" panose="02020603050405020304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635551" y="4171886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latin typeface="DGB" panose="020B0406020204020204" pitchFamily="34" charset="0"/>
                <a:cs typeface="Times New Roman" panose="02020603050405020304" pitchFamily="18" charset="0"/>
              </a:rPr>
              <a:t>EU-28</a:t>
            </a:r>
            <a:r>
              <a:rPr lang="de-DE" b="1" dirty="0" smtClean="0"/>
              <a:t> </a:t>
            </a:r>
            <a:r>
              <a:rPr lang="de-DE" sz="1200" b="1" dirty="0">
                <a:latin typeface="DGB" panose="020B0406020204020204" pitchFamily="34" charset="0"/>
                <a:cs typeface="Times New Roman" panose="02020603050405020304" pitchFamily="18" charset="0"/>
              </a:rPr>
              <a:t>3.457 (9%)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7766769" y="4077072"/>
            <a:ext cx="3336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3"/>
          <p:cNvSpPr>
            <a:spLocks noGrp="1"/>
          </p:cNvSpPr>
          <p:nvPr>
            <p:ph type="ftr" sz="quarter" idx="20"/>
          </p:nvPr>
        </p:nvSpPr>
        <p:spPr>
          <a:xfrm>
            <a:off x="457881" y="6597351"/>
            <a:ext cx="6984000" cy="144000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</p:spTree>
    <p:extLst>
      <p:ext uri="{BB962C8B-B14F-4D97-AF65-F5344CB8AC3E}">
        <p14:creationId xmlns:p14="http://schemas.microsoft.com/office/powerpoint/2010/main" val="29213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333184"/>
            <a:ext cx="6551959" cy="1016760"/>
          </a:xfrm>
        </p:spPr>
        <p:txBody>
          <a:bodyPr/>
          <a:lstStyle/>
          <a:p>
            <a:r>
              <a:rPr lang="en-US" dirty="0" err="1" smtClean="0"/>
              <a:t>Wege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Erreichung</a:t>
            </a:r>
            <a:r>
              <a:rPr lang="en-US" dirty="0" smtClean="0"/>
              <a:t> des 2-Grad-Ziels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20"/>
          </p:nvPr>
        </p:nvSpPr>
        <p:spPr>
          <a:xfrm>
            <a:off x="457881" y="6597351"/>
            <a:ext cx="6984000" cy="144000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  <p:pic>
        <p:nvPicPr>
          <p:cNvPr id="11" name="Bild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38" y="2141265"/>
            <a:ext cx="8127350" cy="452809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48789" y="2420888"/>
            <a:ext cx="2537775" cy="10498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221" dirty="0">
                <a:latin typeface="Arial" charset="0"/>
              </a:rPr>
              <a:t>Notwendige Reduktion der globalen Treibhausgas-emissionen in Abhängigkeit des Emissionsscheitelpunktes und Risiko der Zielerreichung</a:t>
            </a:r>
            <a:endParaRPr lang="en-US" sz="1221" dirty="0">
              <a:latin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10888" y="6366635"/>
            <a:ext cx="2592288" cy="17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DGB" panose="020B0406020204020204" pitchFamily="34" charset="0"/>
                <a:cs typeface="Times New Roman" panose="02020603050405020304" pitchFamily="18" charset="0"/>
              </a:rPr>
              <a:t>Quelle: </a:t>
            </a: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DGB"/>
                <a:cs typeface="Times New Roman" panose="02020603050405020304" pitchFamily="18" charset="0"/>
              </a:rPr>
              <a:t>Wuppertal Institut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DGB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333184"/>
            <a:ext cx="6767983" cy="1016760"/>
          </a:xfrm>
        </p:spPr>
        <p:txBody>
          <a:bodyPr/>
          <a:lstStyle/>
          <a:p>
            <a:r>
              <a:rPr lang="en-US" dirty="0" smtClean="0"/>
              <a:t>Auf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Weg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Klimaneutralität</a:t>
            </a:r>
            <a:r>
              <a:rPr lang="en-US" dirty="0" smtClean="0"/>
              <a:t> in Deutschland: </a:t>
            </a:r>
            <a:r>
              <a:rPr lang="en-US" dirty="0" err="1" smtClean="0"/>
              <a:t>Bundes-Klimaschutzgesetz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8</a:t>
            </a:fld>
            <a:endParaRPr lang="de-DE"/>
          </a:p>
        </p:txBody>
      </p:sp>
      <p:graphicFrame>
        <p:nvGraphicFramePr>
          <p:cNvPr id="7" name="Inhaltsplatzhalt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609217"/>
              </p:ext>
            </p:extLst>
          </p:nvPr>
        </p:nvGraphicFramePr>
        <p:xfrm>
          <a:off x="684213" y="1844675"/>
          <a:ext cx="77755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Gerade Verbindung mit Pfeil 7"/>
          <p:cNvCxnSpPr/>
          <p:nvPr/>
        </p:nvCxnSpPr>
        <p:spPr>
          <a:xfrm>
            <a:off x="1907704" y="2780928"/>
            <a:ext cx="21602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092280" y="5932267"/>
            <a:ext cx="1270579" cy="23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DGB" panose="020B040602020402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DGB" panose="020B0406020204020204" pitchFamily="34" charset="0"/>
                <a:cs typeface="Times New Roman" panose="02020603050405020304" pitchFamily="18" charset="0"/>
              </a:rPr>
              <a:t>Quelle: </a:t>
            </a: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DGB"/>
                <a:cs typeface="Times New Roman" panose="02020603050405020304" pitchFamily="18" charset="0"/>
              </a:rPr>
              <a:t>BMU 2017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DGB"/>
              <a:cs typeface="Times New Roman" panose="02020603050405020304" pitchFamily="18" charset="0"/>
            </a:endParaRP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20"/>
          </p:nvPr>
        </p:nvSpPr>
        <p:spPr>
          <a:xfrm>
            <a:off x="457881" y="6597351"/>
            <a:ext cx="6984000" cy="144000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  <p:sp>
        <p:nvSpPr>
          <p:cNvPr id="4" name="Rechteck 3"/>
          <p:cNvSpPr/>
          <p:nvPr/>
        </p:nvSpPr>
        <p:spPr>
          <a:xfrm>
            <a:off x="2339752" y="4941168"/>
            <a:ext cx="504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>
                    <a:lumMod val="25000"/>
                  </a:schemeClr>
                </a:solidFill>
              </a:rPr>
              <a:t>175</a:t>
            </a:r>
            <a:endParaRPr lang="de-DE" sz="12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779912" y="4802668"/>
            <a:ext cx="504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>
                    <a:lumMod val="25000"/>
                  </a:schemeClr>
                </a:solidFill>
              </a:rPr>
              <a:t>178</a:t>
            </a:r>
            <a:endParaRPr lang="de-DE" sz="12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796136" y="5102702"/>
            <a:ext cx="43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>
                    <a:lumMod val="25000"/>
                  </a:schemeClr>
                </a:solidFill>
              </a:rPr>
              <a:t>70</a:t>
            </a:r>
            <a:endParaRPr lang="de-DE" sz="12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236295" y="4941167"/>
            <a:ext cx="4576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>
                    <a:lumMod val="25000"/>
                  </a:schemeClr>
                </a:solidFill>
              </a:rPr>
              <a:t>145</a:t>
            </a:r>
            <a:endParaRPr lang="de-DE" sz="1200" dirty="0">
              <a:solidFill>
                <a:schemeClr val="accent6">
                  <a:lumMod val="25000"/>
                </a:schemeClr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7883723" y="4942856"/>
            <a:ext cx="144016" cy="468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"/>
          <p:cNvSpPr txBox="1"/>
          <p:nvPr/>
        </p:nvSpPr>
        <p:spPr>
          <a:xfrm>
            <a:off x="7988124" y="5022967"/>
            <a:ext cx="458459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smtClean="0"/>
              <a:t>-100%</a:t>
            </a:r>
          </a:p>
        </p:txBody>
      </p:sp>
    </p:spTree>
    <p:extLst>
      <p:ext uri="{BB962C8B-B14F-4D97-AF65-F5344CB8AC3E}">
        <p14:creationId xmlns:p14="http://schemas.microsoft.com/office/powerpoint/2010/main" val="23695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Green Deal der EU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9"/>
          </p:nvPr>
        </p:nvSpPr>
        <p:spPr>
          <a:xfrm>
            <a:off x="468313" y="1844824"/>
            <a:ext cx="7775575" cy="4608661"/>
          </a:xfrm>
        </p:spPr>
        <p:txBody>
          <a:bodyPr>
            <a:normAutofit/>
          </a:bodyPr>
          <a:lstStyle/>
          <a:p>
            <a:r>
              <a:rPr lang="de-DE" sz="2000" dirty="0"/>
              <a:t>Mit dem Green Deal soll </a:t>
            </a:r>
            <a:r>
              <a:rPr lang="de-DE" sz="2000" dirty="0" smtClean="0"/>
              <a:t>Europa bis 2050 </a:t>
            </a:r>
            <a:r>
              <a:rPr lang="de-DE" sz="2000" dirty="0"/>
              <a:t>erster klimaneutraler Kontinent </a:t>
            </a:r>
            <a:r>
              <a:rPr lang="de-DE" sz="2000" dirty="0" smtClean="0"/>
              <a:t>werden </a:t>
            </a:r>
          </a:p>
          <a:p>
            <a:pPr lvl="1"/>
            <a:r>
              <a:rPr lang="de-DE" sz="2000" dirty="0" smtClean="0"/>
              <a:t>Europäisches Klimagesetz wird derzeit verhandelt </a:t>
            </a: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 smtClean="0"/>
              <a:t>Steigerung </a:t>
            </a:r>
            <a:r>
              <a:rPr lang="de-DE" sz="2000" dirty="0"/>
              <a:t>der </a:t>
            </a:r>
            <a:r>
              <a:rPr lang="de-DE" sz="2000" dirty="0" smtClean="0"/>
              <a:t>Klimaziels von </a:t>
            </a:r>
            <a:r>
              <a:rPr lang="de-DE" sz="2000" dirty="0"/>
              <a:t>40% auf 55% gegenüber </a:t>
            </a:r>
            <a:r>
              <a:rPr lang="de-DE" sz="2000" dirty="0" smtClean="0"/>
              <a:t>1990 geplant</a:t>
            </a:r>
            <a:endParaRPr lang="de-DE" sz="2000" dirty="0"/>
          </a:p>
          <a:p>
            <a:pPr lvl="1"/>
            <a:r>
              <a:rPr lang="de-DE" sz="2000" dirty="0" smtClean="0"/>
              <a:t>Umfassendes Maßnahmenpaket geplant </a:t>
            </a:r>
            <a:r>
              <a:rPr lang="de-DE" sz="2000" dirty="0" smtClean="0">
                <a:sym typeface="Wingdings" panose="05000000000000000000" pitchFamily="2" charset="2"/>
              </a:rPr>
              <a:t> Vorstellung im Juni 2021</a:t>
            </a:r>
            <a:endParaRPr lang="de-DE" sz="2000" dirty="0" smtClean="0"/>
          </a:p>
          <a:p>
            <a:pPr lvl="1"/>
            <a:r>
              <a:rPr lang="de-DE" sz="2000" dirty="0" smtClean="0"/>
              <a:t>Soziale Gestaltung rückt in den Mittelpunkt (Just Transition Mechanismus)</a:t>
            </a:r>
          </a:p>
          <a:p>
            <a:r>
              <a:rPr lang="de-DE" sz="2000" dirty="0" smtClean="0"/>
              <a:t>EU-Klimazielverschärfung: </a:t>
            </a:r>
            <a:r>
              <a:rPr lang="de-DE" sz="2000" dirty="0" smtClean="0"/>
              <a:t>Deutschland </a:t>
            </a:r>
            <a:r>
              <a:rPr lang="de-DE" sz="2000" dirty="0" smtClean="0"/>
              <a:t>müsste demzufolge einen größeren Beitrag leisten als bisher (höhere nationale Klimaziele </a:t>
            </a: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ym typeface="Wingdings" panose="05000000000000000000" pitchFamily="2" charset="2"/>
              </a:rPr>
              <a:t>erhöhen </a:t>
            </a:r>
            <a:r>
              <a:rPr lang="de-DE" sz="2000" dirty="0" smtClean="0"/>
              <a:t>Druck auf den Strukturwandel)</a:t>
            </a:r>
          </a:p>
          <a:p>
            <a:r>
              <a:rPr lang="de-DE" sz="2000" dirty="0" smtClean="0"/>
              <a:t>Folgenabschätzung der EU-KOM lässt viele Fragen zu den Auswirkungen auf Beschäftigung und Regionen offen</a:t>
            </a:r>
          </a:p>
          <a:p>
            <a:r>
              <a:rPr lang="de-DE" sz="2000" dirty="0" smtClean="0"/>
              <a:t>Green Deal muss auch ein </a:t>
            </a:r>
            <a:r>
              <a:rPr lang="de-DE" sz="2000" dirty="0" err="1"/>
              <a:t>S</a:t>
            </a:r>
            <a:r>
              <a:rPr lang="de-DE" sz="2000" dirty="0" err="1" smtClean="0"/>
              <a:t>ocial</a:t>
            </a:r>
            <a:r>
              <a:rPr lang="de-DE" sz="2000" dirty="0" smtClean="0"/>
              <a:t> Deal sein!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DGB-BVV, Frederik Moch/ Leon Krüger, 17.04.2021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FD614E4-375A-4EDC-BFFF-A8EED9A9DFC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0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GB">
  <a:themeElements>
    <a:clrScheme name="DGB_Color">
      <a:dk1>
        <a:sysClr val="windowText" lastClr="000000"/>
      </a:dk1>
      <a:lt1>
        <a:sysClr val="window" lastClr="FFFFFF"/>
      </a:lt1>
      <a:dk2>
        <a:srgbClr val="808080"/>
      </a:dk2>
      <a:lt2>
        <a:srgbClr val="FFFFFF"/>
      </a:lt2>
      <a:accent1>
        <a:srgbClr val="FF0000"/>
      </a:accent1>
      <a:accent2>
        <a:srgbClr val="6E6E6E"/>
      </a:accent2>
      <a:accent3>
        <a:srgbClr val="8C8C8C"/>
      </a:accent3>
      <a:accent4>
        <a:srgbClr val="AAAAAA"/>
      </a:accent4>
      <a:accent5>
        <a:srgbClr val="C8C8C8"/>
      </a:accent5>
      <a:accent6>
        <a:srgbClr val="E1E1E1"/>
      </a:accent6>
      <a:hlink>
        <a:srgbClr val="0070C0"/>
      </a:hlink>
      <a:folHlink>
        <a:srgbClr val="37A9FF"/>
      </a:folHlink>
    </a:clrScheme>
    <a:fontScheme name="DGB_Font">
      <a:majorFont>
        <a:latin typeface="DGB"/>
        <a:ea typeface=""/>
        <a:cs typeface=""/>
      </a:majorFont>
      <a:minorFont>
        <a:latin typeface="DGB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defRPr sz="24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DGB_Color">
      <a:dk1>
        <a:sysClr val="windowText" lastClr="000000"/>
      </a:dk1>
      <a:lt1>
        <a:sysClr val="window" lastClr="FFFFFF"/>
      </a:lt1>
      <a:dk2>
        <a:srgbClr val="808080"/>
      </a:dk2>
      <a:lt2>
        <a:srgbClr val="FFFFFF"/>
      </a:lt2>
      <a:accent1>
        <a:srgbClr val="FF0000"/>
      </a:accent1>
      <a:accent2>
        <a:srgbClr val="6E6E6E"/>
      </a:accent2>
      <a:accent3>
        <a:srgbClr val="8C8C8C"/>
      </a:accent3>
      <a:accent4>
        <a:srgbClr val="AAAAAA"/>
      </a:accent4>
      <a:accent5>
        <a:srgbClr val="C8C8C8"/>
      </a:accent5>
      <a:accent6>
        <a:srgbClr val="E1E1E1"/>
      </a:accent6>
      <a:hlink>
        <a:srgbClr val="0070C0"/>
      </a:hlink>
      <a:folHlink>
        <a:srgbClr val="37A9FF"/>
      </a:folHlink>
    </a:clrScheme>
    <a:fontScheme name="DGB_Font">
      <a:majorFont>
        <a:latin typeface="DGB"/>
        <a:ea typeface=""/>
        <a:cs typeface=""/>
      </a:majorFont>
      <a:minorFont>
        <a:latin typeface="DGB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DGB_Color">
      <a:dk1>
        <a:sysClr val="windowText" lastClr="000000"/>
      </a:dk1>
      <a:lt1>
        <a:sysClr val="window" lastClr="FFFFFF"/>
      </a:lt1>
      <a:dk2>
        <a:srgbClr val="808080"/>
      </a:dk2>
      <a:lt2>
        <a:srgbClr val="FFFFFF"/>
      </a:lt2>
      <a:accent1>
        <a:srgbClr val="FF0000"/>
      </a:accent1>
      <a:accent2>
        <a:srgbClr val="6E6E6E"/>
      </a:accent2>
      <a:accent3>
        <a:srgbClr val="8C8C8C"/>
      </a:accent3>
      <a:accent4>
        <a:srgbClr val="AAAAAA"/>
      </a:accent4>
      <a:accent5>
        <a:srgbClr val="C8C8C8"/>
      </a:accent5>
      <a:accent6>
        <a:srgbClr val="E1E1E1"/>
      </a:accent6>
      <a:hlink>
        <a:srgbClr val="0070C0"/>
      </a:hlink>
      <a:folHlink>
        <a:srgbClr val="37A9FF"/>
      </a:folHlink>
    </a:clrScheme>
    <a:fontScheme name="DGB_Font">
      <a:majorFont>
        <a:latin typeface="DGB"/>
        <a:ea typeface=""/>
        <a:cs typeface=""/>
      </a:majorFont>
      <a:minorFont>
        <a:latin typeface="DGB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FF0000"/>
    </a:accent1>
    <a:accent2>
      <a:srgbClr val="4D4D4D"/>
    </a:accent2>
    <a:accent3>
      <a:srgbClr val="FFFFFF"/>
    </a:accent3>
    <a:accent4>
      <a:srgbClr val="000000"/>
    </a:accent4>
    <a:accent5>
      <a:srgbClr val="FFAAAA"/>
    </a:accent5>
    <a:accent6>
      <a:srgbClr val="454545"/>
    </a:accent6>
    <a:hlink>
      <a:srgbClr val="969696"/>
    </a:hlink>
    <a:folHlink>
      <a:srgbClr val="C0C0C0"/>
    </a:folHlink>
  </a:clrScheme>
  <a:fontScheme name="DGB-Praesentation">
    <a:majorFont>
      <a:latin typeface="DGB"/>
      <a:ea typeface=""/>
      <a:cs typeface="Times New Roman"/>
    </a:majorFont>
    <a:minorFont>
      <a:latin typeface="DGB"/>
      <a:ea typeface=""/>
      <a:cs typeface="Times New Roma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FF0000"/>
    </a:accent1>
    <a:accent2>
      <a:srgbClr val="4D4D4D"/>
    </a:accent2>
    <a:accent3>
      <a:srgbClr val="FFFFFF"/>
    </a:accent3>
    <a:accent4>
      <a:srgbClr val="000000"/>
    </a:accent4>
    <a:accent5>
      <a:srgbClr val="FFAAAA"/>
    </a:accent5>
    <a:accent6>
      <a:srgbClr val="454545"/>
    </a:accent6>
    <a:hlink>
      <a:srgbClr val="969696"/>
    </a:hlink>
    <a:folHlink>
      <a:srgbClr val="C0C0C0"/>
    </a:folHlink>
  </a:clrScheme>
  <a:fontScheme name="DGB-Praesentation">
    <a:majorFont>
      <a:latin typeface="DGB"/>
      <a:ea typeface=""/>
      <a:cs typeface="Times New Roman"/>
    </a:majorFont>
    <a:minorFont>
      <a:latin typeface="DGB"/>
      <a:ea typeface=""/>
      <a:cs typeface="Times New Roma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DGB</Template>
  <TotalTime>0</TotalTime>
  <Words>1726</Words>
  <Application>Microsoft Office PowerPoint</Application>
  <PresentationFormat>Bildschirmpräsentation (4:3)</PresentationFormat>
  <Paragraphs>240</Paragraphs>
  <Slides>27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Arial</vt:lpstr>
      <vt:lpstr>Calibri</vt:lpstr>
      <vt:lpstr>DGB</vt:lpstr>
      <vt:lpstr>Meiryo</vt:lpstr>
      <vt:lpstr>Symbol</vt:lpstr>
      <vt:lpstr>Times New Roman</vt:lpstr>
      <vt:lpstr>Wingdings</vt:lpstr>
      <vt:lpstr>DGB</vt:lpstr>
      <vt:lpstr>   Transformation: jetzt gerecht! „Wie wir den Strukturwandel gestalten können“ </vt:lpstr>
      <vt:lpstr>Transformation</vt:lpstr>
      <vt:lpstr>Gliederung</vt:lpstr>
      <vt:lpstr>1. Ausgangslage</vt:lpstr>
      <vt:lpstr>Der Klimawandel bedroht die Zukunft</vt:lpstr>
      <vt:lpstr>Entwicklung der CO2-Emissionen</vt:lpstr>
      <vt:lpstr>Wege zur Erreichung des 2-Grad-Ziels</vt:lpstr>
      <vt:lpstr>Auf dem Weg zur Klimaneutralität in Deutschland: Bundes-Klimaschutzgesetz</vt:lpstr>
      <vt:lpstr>Green Deal der EU</vt:lpstr>
      <vt:lpstr>Reiches Land, aber ungleicher Wohlstand</vt:lpstr>
      <vt:lpstr>2. Transformation und Beschäftigung</vt:lpstr>
      <vt:lpstr>Wo der Klimawandel den Beschäftigten begegnet…</vt:lpstr>
      <vt:lpstr>Arbeit und Beschäftigung in den Blick nehmen!</vt:lpstr>
      <vt:lpstr>Industrie im besonderen Fokus</vt:lpstr>
      <vt:lpstr>3. Anforderungen an eine gerechte Transformation</vt:lpstr>
      <vt:lpstr> Wohlstand und Nachhaltigkeit erfordern massiven Investitionen </vt:lpstr>
      <vt:lpstr>„Mehr Klimaschutz heißt mehr Investitionen“</vt:lpstr>
      <vt:lpstr>Investitionen für Klimaschutz voranbringen und gerecht finanzieren</vt:lpstr>
      <vt:lpstr>Gute Arbeit in der Transformation durchsetzen</vt:lpstr>
      <vt:lpstr>Strukturwandel vor Ort gestalten</vt:lpstr>
      <vt:lpstr>Anforderungen an die Transformation</vt:lpstr>
      <vt:lpstr>PowerPoint-Präsentation</vt:lpstr>
      <vt:lpstr>PowerPoint-Präsentation</vt:lpstr>
      <vt:lpstr>PowerPoint-Präsentation</vt:lpstr>
      <vt:lpstr>   Akzeptanz von Klimaschutzmaßnahmen</vt:lpstr>
      <vt:lpstr>Transformationsrat Rheinland-Pfalz </vt:lpstr>
      <vt:lpstr>PowerPoint-Präsentation</vt:lpstr>
    </vt:vector>
  </TitlesOfParts>
  <Company>Deutscher Gewerkschaftsbund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Change: The Challenges to Labor</dc:title>
  <dc:creator>Paprotny, Jan Philipp (DGB-BVV)</dc:creator>
  <cp:lastModifiedBy>Krüger, Leon (DGB-BVV)</cp:lastModifiedBy>
  <cp:revision>285</cp:revision>
  <cp:lastPrinted>2020-12-11T09:49:28Z</cp:lastPrinted>
  <dcterms:created xsi:type="dcterms:W3CDTF">2018-08-29T08:43:33Z</dcterms:created>
  <dcterms:modified xsi:type="dcterms:W3CDTF">2021-04-17T11:39:55Z</dcterms:modified>
</cp:coreProperties>
</file>